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2" r:id="rId1"/>
  </p:sldMasterIdLst>
  <p:sldIdLst>
    <p:sldId id="256" r:id="rId2"/>
    <p:sldId id="258" r:id="rId3"/>
    <p:sldId id="264" r:id="rId4"/>
    <p:sldId id="269" r:id="rId5"/>
    <p:sldId id="299" r:id="rId6"/>
    <p:sldId id="295" r:id="rId7"/>
    <p:sldId id="285" r:id="rId8"/>
    <p:sldId id="284" r:id="rId9"/>
    <p:sldId id="301" r:id="rId10"/>
    <p:sldId id="282" r:id="rId11"/>
    <p:sldId id="304" r:id="rId12"/>
    <p:sldId id="300" r:id="rId13"/>
    <p:sldId id="302" r:id="rId14"/>
    <p:sldId id="321" r:id="rId15"/>
    <p:sldId id="274" r:id="rId16"/>
    <p:sldId id="294" r:id="rId17"/>
    <p:sldId id="307" r:id="rId18"/>
    <p:sldId id="298" r:id="rId19"/>
    <p:sldId id="309" r:id="rId20"/>
    <p:sldId id="311" r:id="rId21"/>
    <p:sldId id="324" r:id="rId22"/>
    <p:sldId id="279" r:id="rId23"/>
    <p:sldId id="317" r:id="rId24"/>
    <p:sldId id="319" r:id="rId25"/>
    <p:sldId id="327" r:id="rId26"/>
    <p:sldId id="326" r:id="rId27"/>
    <p:sldId id="328" r:id="rId28"/>
    <p:sldId id="323" r:id="rId29"/>
    <p:sldId id="320" r:id="rId30"/>
    <p:sldId id="312" r:id="rId31"/>
    <p:sldId id="313" r:id="rId32"/>
    <p:sldId id="316" r:id="rId33"/>
    <p:sldId id="314" r:id="rId34"/>
    <p:sldId id="266" r:id="rId35"/>
    <p:sldId id="287" r:id="rId36"/>
    <p:sldId id="288" r:id="rId37"/>
    <p:sldId id="289" r:id="rId38"/>
    <p:sldId id="291" r:id="rId39"/>
    <p:sldId id="29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67A"/>
    <a:srgbClr val="6291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B7B54-7ECC-ACE6-06BE-F7736CC01563}" v="1894" dt="2021-12-10T22:05:33.192"/>
    <p1510:client id="{15164EC3-A511-DD69-8D5F-8012F4D535D2}" v="6340" dt="2021-12-11T23:13:29.098"/>
    <p1510:client id="{1B674662-BFED-2E06-3395-1506E6466F61}" v="828" dt="2021-12-13T04:55:58.596"/>
    <p1510:client id="{217D89F9-C332-0AF6-9D99-E5E6E917696B}" v="502" dt="2021-12-11T23:22:16.243"/>
    <p1510:client id="{601C5CB0-FA7D-C606-0355-39411CA693DA}" v="18" dt="2021-12-11T17:16:43.284"/>
    <p1510:client id="{63F6E27E-F86B-8790-C64C-ECA17C8A69ED}" v="3050" dt="2021-12-10T22:47:41.409"/>
    <p1510:client id="{6DF99CA1-3F62-4E18-EF74-B999033F1FDA}" v="4433" dt="2021-12-09T20:29:15.541"/>
    <p1510:client id="{8C9CAB9D-2E01-E0AF-001C-1CD16EE3BBA6}" v="389" dt="2021-12-07T01:17:10.053"/>
    <p1510:client id="{8E5DF70C-4D2D-4528-99DE-8D3FB01FE0D7}" v="168" dt="2021-12-13T17:08:36.213"/>
    <p1510:client id="{93ADA173-A8C1-EEC5-DF49-2D86D938F8E0}" v="31" dt="2021-12-13T06:53:03.380"/>
    <p1510:client id="{9F0EB895-7C45-D5F1-609D-223C297979BC}" v="519" dt="2021-12-14T23:46:13.565"/>
    <p1510:client id="{A8AABA1D-C22E-72E8-B5C6-5C9904E0DBE7}" v="492" dt="2021-12-07T01:54:02.204"/>
    <p1510:client id="{ABC96990-F2B5-4E85-BA7C-44C19E5F4268}" v="138" dt="2021-12-07T06:05:19.137"/>
    <p1510:client id="{BF0955B8-3A1E-D174-C6E9-6BDDC0CCE258}" v="76" dt="2021-12-08T00:40:19.981"/>
    <p1510:client id="{C71B9DD1-A435-2280-3870-B7B249A7746B}" v="431" dt="2021-12-13T03:21:05.682"/>
    <p1510:client id="{CDC4D9D9-9B39-43D2-43B7-5F4024C91B46}" v="654" dt="2021-12-10T07:15:13.170"/>
    <p1510:client id="{E7EBF79F-7FD3-7336-EBE4-EDA8CB1A398F}" v="5184" dt="2021-12-12T00:36:50.0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15" d="100"/>
          <a:sy n="115" d="100"/>
        </p:scale>
        <p:origin x="3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EDD867-A979-4ED4-A2DB-B7802609DD4B}"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FF1A1613-AAD5-4046-B0F6-922C0F718C1B}">
      <dgm:prSet phldrT="[Text]" phldr="0"/>
      <dgm:spPr/>
      <dgm:t>
        <a:bodyPr/>
        <a:lstStyle/>
        <a:p>
          <a:pPr rtl="0"/>
          <a:r>
            <a:rPr lang="en-US" b="1">
              <a:latin typeface="Calibri Light" panose="020F0302020204030204"/>
            </a:rPr>
            <a:t>Picking our data </a:t>
          </a:r>
          <a:r>
            <a:rPr lang="en-US" b="1"/>
            <a:t> </a:t>
          </a:r>
        </a:p>
      </dgm:t>
    </dgm:pt>
    <dgm:pt modelId="{F13170B9-5083-4AA1-98C2-F0929FF8D292}" type="parTrans" cxnId="{141F30A6-4F9B-40B7-83D3-CB475A3D0E8B}">
      <dgm:prSet/>
      <dgm:spPr/>
      <dgm:t>
        <a:bodyPr/>
        <a:lstStyle/>
        <a:p>
          <a:endParaRPr lang="en-US"/>
        </a:p>
      </dgm:t>
    </dgm:pt>
    <dgm:pt modelId="{945EC281-3F07-4718-8868-D5436C2E0FDF}" type="sibTrans" cxnId="{141F30A6-4F9B-40B7-83D3-CB475A3D0E8B}">
      <dgm:prSet/>
      <dgm:spPr/>
      <dgm:t>
        <a:bodyPr/>
        <a:lstStyle/>
        <a:p>
          <a:endParaRPr lang="en-US"/>
        </a:p>
      </dgm:t>
    </dgm:pt>
    <dgm:pt modelId="{ED439177-AAD4-4242-B212-1F7A217D5FD6}">
      <dgm:prSet phldrT="[Text]" phldr="0"/>
      <dgm:spPr/>
      <dgm:t>
        <a:bodyPr/>
        <a:lstStyle/>
        <a:p>
          <a:pPr rtl="0"/>
          <a:r>
            <a:rPr lang="en-US" b="1">
              <a:latin typeface="Calibri Light" panose="020F0302020204030204"/>
            </a:rPr>
            <a:t>Changed our data set </a:t>
          </a:r>
          <a:endParaRPr lang="en-US" b="1"/>
        </a:p>
      </dgm:t>
    </dgm:pt>
    <dgm:pt modelId="{0FC6CB2A-2257-4D14-BD45-C4090209052D}" type="parTrans" cxnId="{1D486193-589E-4296-97A0-05DE25435456}">
      <dgm:prSet/>
      <dgm:spPr/>
      <dgm:t>
        <a:bodyPr/>
        <a:lstStyle/>
        <a:p>
          <a:endParaRPr lang="en-US"/>
        </a:p>
      </dgm:t>
    </dgm:pt>
    <dgm:pt modelId="{2345E064-7B70-4150-8F94-B531C06D3A08}" type="sibTrans" cxnId="{1D486193-589E-4296-97A0-05DE25435456}">
      <dgm:prSet/>
      <dgm:spPr/>
      <dgm:t>
        <a:bodyPr/>
        <a:lstStyle/>
        <a:p>
          <a:endParaRPr lang="en-US"/>
        </a:p>
      </dgm:t>
    </dgm:pt>
    <dgm:pt modelId="{94EEE564-924D-4B03-A8C2-0C163A3081B1}">
      <dgm:prSet phldrT="[Text]" phldr="0"/>
      <dgm:spPr/>
      <dgm:t>
        <a:bodyPr/>
        <a:lstStyle/>
        <a:p>
          <a:pPr rtl="0"/>
          <a:r>
            <a:rPr lang="en-US" b="1">
              <a:latin typeface="Calibri Light" panose="020F0302020204030204"/>
            </a:rPr>
            <a:t>Cleaning pt. 1 </a:t>
          </a:r>
          <a:endParaRPr lang="en-US" b="1"/>
        </a:p>
      </dgm:t>
    </dgm:pt>
    <dgm:pt modelId="{CAE0DBEB-5D77-46B6-B5C1-CF1E7617265A}" type="parTrans" cxnId="{FDEBF11D-8F9A-4899-BA65-B873B861DC56}">
      <dgm:prSet/>
      <dgm:spPr/>
      <dgm:t>
        <a:bodyPr/>
        <a:lstStyle/>
        <a:p>
          <a:endParaRPr lang="en-US"/>
        </a:p>
      </dgm:t>
    </dgm:pt>
    <dgm:pt modelId="{009E23BF-A136-43B3-B480-7E41EE33E9D6}" type="sibTrans" cxnId="{FDEBF11D-8F9A-4899-BA65-B873B861DC56}">
      <dgm:prSet/>
      <dgm:spPr/>
      <dgm:t>
        <a:bodyPr/>
        <a:lstStyle/>
        <a:p>
          <a:endParaRPr lang="en-US"/>
        </a:p>
      </dgm:t>
    </dgm:pt>
    <dgm:pt modelId="{D0E78967-A442-4E33-A803-CF3745DFEEF5}">
      <dgm:prSet phldr="0"/>
      <dgm:spPr/>
      <dgm:t>
        <a:bodyPr/>
        <a:lstStyle/>
        <a:p>
          <a:pPr rtl="0"/>
          <a:r>
            <a:rPr lang="en-US" b="1">
              <a:latin typeface="Calibri Light" panose="020F0302020204030204"/>
            </a:rPr>
            <a:t>Cleaning  pt. 2</a:t>
          </a:r>
          <a:endParaRPr lang="en-US" b="1"/>
        </a:p>
      </dgm:t>
    </dgm:pt>
    <dgm:pt modelId="{00880858-7C04-4BBA-A48D-6F6BBD11B617}" type="parTrans" cxnId="{F6F2C86B-4FFD-4059-A9EC-ACADE7363F2E}">
      <dgm:prSet/>
      <dgm:spPr/>
      <dgm:t>
        <a:bodyPr/>
        <a:lstStyle/>
        <a:p>
          <a:endParaRPr lang="en-US"/>
        </a:p>
      </dgm:t>
    </dgm:pt>
    <dgm:pt modelId="{F845AB57-EB55-4DBE-A860-9FAC78EA744F}" type="sibTrans" cxnId="{F6F2C86B-4FFD-4059-A9EC-ACADE7363F2E}">
      <dgm:prSet/>
      <dgm:spPr/>
      <dgm:t>
        <a:bodyPr/>
        <a:lstStyle/>
        <a:p>
          <a:endParaRPr lang="en-US"/>
        </a:p>
      </dgm:t>
    </dgm:pt>
    <dgm:pt modelId="{CAC83F1D-F68A-4C06-92FF-82E2F999AF87}">
      <dgm:prSet phldr="0"/>
      <dgm:spPr/>
      <dgm:t>
        <a:bodyPr/>
        <a:lstStyle/>
        <a:p>
          <a:r>
            <a:rPr lang="en-US"/>
            <a:t>Thought about questions we wanted to ask </a:t>
          </a:r>
        </a:p>
      </dgm:t>
    </dgm:pt>
    <dgm:pt modelId="{5EBE5FFC-A477-42EB-BB13-6BB00422295F}" type="parTrans" cxnId="{3893774B-5E47-4016-A9EE-6E7C7AB7CF3D}">
      <dgm:prSet/>
      <dgm:spPr/>
      <dgm:t>
        <a:bodyPr/>
        <a:lstStyle/>
        <a:p>
          <a:endParaRPr lang="en-US"/>
        </a:p>
      </dgm:t>
    </dgm:pt>
    <dgm:pt modelId="{F27F177C-4486-4BAB-8BBC-BC530B9DA654}" type="sibTrans" cxnId="{3893774B-5E47-4016-A9EE-6E7C7AB7CF3D}">
      <dgm:prSet/>
      <dgm:spPr/>
      <dgm:t>
        <a:bodyPr/>
        <a:lstStyle/>
        <a:p>
          <a:endParaRPr lang="en-US"/>
        </a:p>
      </dgm:t>
    </dgm:pt>
    <dgm:pt modelId="{39CF02FC-EDD2-4BCB-9ECA-4662F6A0D629}">
      <dgm:prSet phldr="0"/>
      <dgm:spPr/>
      <dgm:t>
        <a:bodyPr/>
        <a:lstStyle/>
        <a:p>
          <a:pPr rtl="0"/>
          <a:r>
            <a:rPr lang="en-US"/>
            <a:t>We found a lot of missing data (N/A) </a:t>
          </a:r>
        </a:p>
      </dgm:t>
    </dgm:pt>
    <dgm:pt modelId="{AC66C09E-A763-48E7-BCA7-0AB9ED215161}" type="parTrans" cxnId="{534B1B70-5654-4011-B8D4-3234FAFCB110}">
      <dgm:prSet/>
      <dgm:spPr/>
      <dgm:t>
        <a:bodyPr/>
        <a:lstStyle/>
        <a:p>
          <a:endParaRPr lang="en-US"/>
        </a:p>
      </dgm:t>
    </dgm:pt>
    <dgm:pt modelId="{C6F36103-43CC-43A2-86AF-09CACC0CD457}" type="sibTrans" cxnId="{534B1B70-5654-4011-B8D4-3234FAFCB110}">
      <dgm:prSet/>
      <dgm:spPr/>
      <dgm:t>
        <a:bodyPr/>
        <a:lstStyle/>
        <a:p>
          <a:endParaRPr lang="en-US"/>
        </a:p>
      </dgm:t>
    </dgm:pt>
    <dgm:pt modelId="{80F43C90-8658-4BD4-8EDE-FDF276C6B511}">
      <dgm:prSet phldr="0"/>
      <dgm:spPr/>
      <dgm:t>
        <a:bodyPr/>
        <a:lstStyle/>
        <a:p>
          <a:pPr rtl="0"/>
          <a:r>
            <a:rPr lang="en-US" b="1">
              <a:latin typeface="Calibri Light" panose="020F0302020204030204"/>
            </a:rPr>
            <a:t>Data exploration/ Mapping</a:t>
          </a:r>
          <a:endParaRPr lang="en-US" b="1"/>
        </a:p>
      </dgm:t>
    </dgm:pt>
    <dgm:pt modelId="{5FE96054-8520-49E6-8300-3C73D35AF8E4}" type="parTrans" cxnId="{37B1E252-FE37-4CF2-84F6-1C4AEB029308}">
      <dgm:prSet/>
      <dgm:spPr/>
      <dgm:t>
        <a:bodyPr/>
        <a:lstStyle/>
        <a:p>
          <a:endParaRPr lang="en-US"/>
        </a:p>
      </dgm:t>
    </dgm:pt>
    <dgm:pt modelId="{2D2228A0-B23D-4F7D-BBFA-AB7C4AD16578}" type="sibTrans" cxnId="{37B1E252-FE37-4CF2-84F6-1C4AEB029308}">
      <dgm:prSet/>
      <dgm:spPr/>
      <dgm:t>
        <a:bodyPr/>
        <a:lstStyle/>
        <a:p>
          <a:endParaRPr lang="en-US"/>
        </a:p>
      </dgm:t>
    </dgm:pt>
    <dgm:pt modelId="{44BBEBDB-0F0A-4882-B138-3EE419573FD2}">
      <dgm:prSet phldr="0"/>
      <dgm:spPr/>
      <dgm:t>
        <a:bodyPr/>
        <a:lstStyle/>
        <a:p>
          <a:pPr rtl="0"/>
          <a:r>
            <a:rPr lang="en-US" b="1">
              <a:latin typeface="Calibri Light" panose="020F0302020204030204"/>
            </a:rPr>
            <a:t>Regression</a:t>
          </a:r>
        </a:p>
      </dgm:t>
    </dgm:pt>
    <dgm:pt modelId="{E66E007A-8D3D-484A-B803-83123528F9F4}" type="parTrans" cxnId="{1E71E554-EEC6-42C2-AF6B-AEB81BC08397}">
      <dgm:prSet/>
      <dgm:spPr/>
      <dgm:t>
        <a:bodyPr/>
        <a:lstStyle/>
        <a:p>
          <a:endParaRPr lang="en-US"/>
        </a:p>
      </dgm:t>
    </dgm:pt>
    <dgm:pt modelId="{DFFA801B-D1E4-4024-AEF7-C1516C64BFA7}" type="sibTrans" cxnId="{1E71E554-EEC6-42C2-AF6B-AEB81BC08397}">
      <dgm:prSet/>
      <dgm:spPr/>
      <dgm:t>
        <a:bodyPr/>
        <a:lstStyle/>
        <a:p>
          <a:endParaRPr lang="en-US"/>
        </a:p>
      </dgm:t>
    </dgm:pt>
    <dgm:pt modelId="{904C7BAC-231A-40CD-B628-2D139A7A4AA5}">
      <dgm:prSet phldr="0"/>
      <dgm:spPr/>
      <dgm:t>
        <a:bodyPr/>
        <a:lstStyle/>
        <a:p>
          <a:r>
            <a:rPr lang="en-US"/>
            <a:t> Revised our questions </a:t>
          </a:r>
        </a:p>
      </dgm:t>
    </dgm:pt>
    <dgm:pt modelId="{608A0521-031E-4CFC-9C8A-92EE52F5981F}" type="parTrans" cxnId="{7668C43D-388E-4AE2-B26B-CDB16987B044}">
      <dgm:prSet/>
      <dgm:spPr/>
      <dgm:t>
        <a:bodyPr/>
        <a:lstStyle/>
        <a:p>
          <a:endParaRPr lang="en-US"/>
        </a:p>
      </dgm:t>
    </dgm:pt>
    <dgm:pt modelId="{F4F25EE2-9099-4F3D-83A3-553A03F305DC}" type="sibTrans" cxnId="{7668C43D-388E-4AE2-B26B-CDB16987B044}">
      <dgm:prSet/>
      <dgm:spPr/>
      <dgm:t>
        <a:bodyPr/>
        <a:lstStyle/>
        <a:p>
          <a:endParaRPr lang="en-US"/>
        </a:p>
      </dgm:t>
    </dgm:pt>
    <dgm:pt modelId="{363F0400-3AE1-4B1B-9A26-B476A10015D0}">
      <dgm:prSet phldr="0"/>
      <dgm:spPr/>
      <dgm:t>
        <a:bodyPr/>
        <a:lstStyle/>
        <a:p>
          <a:r>
            <a:rPr lang="en-US"/>
            <a:t>Changed white spaces to underscores </a:t>
          </a:r>
        </a:p>
      </dgm:t>
    </dgm:pt>
    <dgm:pt modelId="{20228B1D-0BC4-46FB-A1DC-8485C3DB9C23}" type="parTrans" cxnId="{C94E3C5D-FE8F-4DE5-B851-862644E85026}">
      <dgm:prSet/>
      <dgm:spPr/>
      <dgm:t>
        <a:bodyPr/>
        <a:lstStyle/>
        <a:p>
          <a:endParaRPr lang="en-US"/>
        </a:p>
      </dgm:t>
    </dgm:pt>
    <dgm:pt modelId="{64B47364-0968-45D6-BBC4-0C2F8525D010}" type="sibTrans" cxnId="{C94E3C5D-FE8F-4DE5-B851-862644E85026}">
      <dgm:prSet/>
      <dgm:spPr/>
      <dgm:t>
        <a:bodyPr/>
        <a:lstStyle/>
        <a:p>
          <a:endParaRPr lang="en-US"/>
        </a:p>
      </dgm:t>
    </dgm:pt>
    <dgm:pt modelId="{D25F8CF7-B575-46D4-957E-32BDC4964CD2}">
      <dgm:prSet phldr="0"/>
      <dgm:spPr/>
      <dgm:t>
        <a:bodyPr/>
        <a:lstStyle/>
        <a:p>
          <a:pPr rtl="0"/>
          <a:r>
            <a:rPr lang="en-US" b="1">
              <a:latin typeface="Calibri Light" panose="020F0302020204030204"/>
            </a:rPr>
            <a:t>Predictions </a:t>
          </a:r>
          <a:endParaRPr lang="en-US" b="1"/>
        </a:p>
      </dgm:t>
    </dgm:pt>
    <dgm:pt modelId="{69CF1C7D-ED14-4BE3-A902-A876AAEF7A9B}" type="parTrans" cxnId="{6987AEA0-1283-4BDB-B0C0-95F2D0D8D70C}">
      <dgm:prSet/>
      <dgm:spPr/>
      <dgm:t>
        <a:bodyPr/>
        <a:lstStyle/>
        <a:p>
          <a:endParaRPr lang="en-US"/>
        </a:p>
      </dgm:t>
    </dgm:pt>
    <dgm:pt modelId="{6F14503A-01BB-49CB-85CE-3CC67A332F29}" type="sibTrans" cxnId="{6987AEA0-1283-4BDB-B0C0-95F2D0D8D70C}">
      <dgm:prSet/>
      <dgm:spPr/>
      <dgm:t>
        <a:bodyPr/>
        <a:lstStyle/>
        <a:p>
          <a:endParaRPr lang="en-US"/>
        </a:p>
      </dgm:t>
    </dgm:pt>
    <dgm:pt modelId="{76890DA3-E0E6-470E-A0E2-A47624E86531}">
      <dgm:prSet phldr="0"/>
      <dgm:spPr/>
      <dgm:t>
        <a:bodyPr/>
        <a:lstStyle/>
        <a:p>
          <a:pPr rtl="0"/>
          <a:r>
            <a:rPr lang="en-US">
              <a:latin typeface="Calibri Light" panose="020F0302020204030204"/>
            </a:rPr>
            <a:t>Changed</a:t>
          </a:r>
          <a:r>
            <a:rPr lang="en-US"/>
            <a:t> </a:t>
          </a:r>
          <a:r>
            <a:rPr lang="en-US">
              <a:latin typeface="Calibri Light" panose="020F0302020204030204"/>
            </a:rPr>
            <a:t>our  </a:t>
          </a:r>
          <a:r>
            <a:rPr lang="en-US"/>
            <a:t>dataset because it the data was too clean</a:t>
          </a:r>
        </a:p>
      </dgm:t>
    </dgm:pt>
    <dgm:pt modelId="{17822A3C-BD6D-4225-A65F-2B01CFE5B9EB}" type="parTrans" cxnId="{FD0C8481-3A46-46B0-9C98-C67900CCA9AE}">
      <dgm:prSet/>
      <dgm:spPr/>
      <dgm:t>
        <a:bodyPr/>
        <a:lstStyle/>
        <a:p>
          <a:endParaRPr lang="en-US"/>
        </a:p>
      </dgm:t>
    </dgm:pt>
    <dgm:pt modelId="{7A0E87D0-F4EC-4DC4-9B0B-C00043CECDF3}" type="sibTrans" cxnId="{FD0C8481-3A46-46B0-9C98-C67900CCA9AE}">
      <dgm:prSet/>
      <dgm:spPr/>
      <dgm:t>
        <a:bodyPr/>
        <a:lstStyle/>
        <a:p>
          <a:endParaRPr lang="en-US"/>
        </a:p>
      </dgm:t>
    </dgm:pt>
    <dgm:pt modelId="{2667E24B-B489-47E3-A814-2F3174AFA155}">
      <dgm:prSet phldr="0"/>
      <dgm:spPr/>
      <dgm:t>
        <a:bodyPr/>
        <a:lstStyle/>
        <a:p>
          <a:pPr rtl="0"/>
          <a:r>
            <a:rPr lang="en-US">
              <a:latin typeface="Calibri Light" panose="020F0302020204030204"/>
            </a:rPr>
            <a:t>Clean up the borough, zip code, latitude and longitude data. </a:t>
          </a:r>
        </a:p>
      </dgm:t>
    </dgm:pt>
    <dgm:pt modelId="{BCA93D43-4067-4358-BE85-E2B006A5308D}" type="parTrans" cxnId="{82163D8F-804D-4224-AB5E-191B3EE4381F}">
      <dgm:prSet/>
      <dgm:spPr/>
    </dgm:pt>
    <dgm:pt modelId="{DD93DCDE-56EB-4C90-B976-DF0B9A848D96}" type="sibTrans" cxnId="{82163D8F-804D-4224-AB5E-191B3EE4381F}">
      <dgm:prSet/>
      <dgm:spPr/>
    </dgm:pt>
    <dgm:pt modelId="{0507BA89-6EC9-42DC-AD3D-1457B2ECB8B8}">
      <dgm:prSet phldr="0"/>
      <dgm:spPr/>
      <dgm:t>
        <a:bodyPr/>
        <a:lstStyle/>
        <a:p>
          <a:pPr rtl="0"/>
          <a:r>
            <a:rPr lang="en-US">
              <a:latin typeface="Calibri Light" panose="020F0302020204030204"/>
            </a:rPr>
            <a:t>Separate the  hours, minute and second columns </a:t>
          </a:r>
          <a:endParaRPr lang="en-US"/>
        </a:p>
      </dgm:t>
    </dgm:pt>
    <dgm:pt modelId="{79065A2D-9AEC-4244-87A8-C365AC771660}" type="parTrans" cxnId="{0453B7E6-FEC6-4D44-BEF0-35B404A56937}">
      <dgm:prSet/>
      <dgm:spPr/>
    </dgm:pt>
    <dgm:pt modelId="{0815858B-F320-4BCE-B62F-5FC3475E179D}" type="sibTrans" cxnId="{0453B7E6-FEC6-4D44-BEF0-35B404A56937}">
      <dgm:prSet/>
      <dgm:spPr/>
    </dgm:pt>
    <dgm:pt modelId="{F0BD0E58-E064-45BC-9A55-6931C6EFC3AC}">
      <dgm:prSet phldr="0"/>
      <dgm:spPr/>
      <dgm:t>
        <a:bodyPr/>
        <a:lstStyle/>
        <a:p>
          <a:r>
            <a:rPr lang="en-US">
              <a:latin typeface="Calibri Light" panose="020F0302020204030204"/>
            </a:rPr>
            <a:t>Checked for outliers </a:t>
          </a:r>
        </a:p>
      </dgm:t>
    </dgm:pt>
    <dgm:pt modelId="{77BE90AF-02BB-4420-A4EC-9C14FE74DB58}" type="parTrans" cxnId="{7FF7E846-D683-489E-80B1-84534DC70B3D}">
      <dgm:prSet/>
      <dgm:spPr/>
    </dgm:pt>
    <dgm:pt modelId="{41FC1825-CA38-4A4D-88BB-3EDF84CF996F}" type="sibTrans" cxnId="{7FF7E846-D683-489E-80B1-84534DC70B3D}">
      <dgm:prSet/>
      <dgm:spPr/>
    </dgm:pt>
    <dgm:pt modelId="{7919D629-3652-4EF4-9F03-6496B1606116}">
      <dgm:prSet phldr="0"/>
      <dgm:spPr/>
      <dgm:t>
        <a:bodyPr/>
        <a:lstStyle/>
        <a:p>
          <a:pPr rtl="0"/>
          <a:r>
            <a:rPr lang="en-US">
              <a:latin typeface="Calibri Light" panose="020F0302020204030204"/>
            </a:rPr>
            <a:t>Looked into what data we wanted to explore</a:t>
          </a:r>
        </a:p>
      </dgm:t>
    </dgm:pt>
    <dgm:pt modelId="{D54ABF67-C767-457B-BFC2-4715F9E1D187}" type="parTrans" cxnId="{02EE23E6-B082-4550-A083-8B0B4C022364}">
      <dgm:prSet/>
      <dgm:spPr/>
    </dgm:pt>
    <dgm:pt modelId="{3DD07555-2E70-47CB-A644-548A62305FE7}" type="sibTrans" cxnId="{02EE23E6-B082-4550-A083-8B0B4C022364}">
      <dgm:prSet/>
      <dgm:spPr/>
    </dgm:pt>
    <dgm:pt modelId="{F185E50B-F713-407F-A029-FFB2A3F4EC7D}">
      <dgm:prSet phldr="0"/>
      <dgm:spPr/>
      <dgm:t>
        <a:bodyPr/>
        <a:lstStyle/>
        <a:p>
          <a:pPr rtl="0"/>
          <a:r>
            <a:rPr lang="en-US">
              <a:latin typeface="Calibri Light" panose="020F0302020204030204"/>
            </a:rPr>
            <a:t>The original data set was clean</a:t>
          </a:r>
        </a:p>
      </dgm:t>
    </dgm:pt>
    <dgm:pt modelId="{48D481D3-29EF-4294-86F1-FA96F9AE48D7}" type="parTrans" cxnId="{F0962F73-0216-433F-A627-FFF78CE39D24}">
      <dgm:prSet/>
      <dgm:spPr/>
    </dgm:pt>
    <dgm:pt modelId="{A79F438E-9556-4857-BFE8-F1788D8CA802}" type="sibTrans" cxnId="{F0962F73-0216-433F-A627-FFF78CE39D24}">
      <dgm:prSet/>
      <dgm:spPr/>
    </dgm:pt>
    <dgm:pt modelId="{6769F327-A6CA-497C-8292-5FFAC2CA21A3}">
      <dgm:prSet phldr="0"/>
      <dgm:spPr/>
      <dgm:t>
        <a:bodyPr/>
        <a:lstStyle/>
        <a:p>
          <a:pPr rtl="0"/>
          <a:r>
            <a:rPr lang="en-US">
              <a:latin typeface="Calibri Light" panose="020F0302020204030204"/>
            </a:rPr>
            <a:t>Figure out what type of maps and graphs we wanted to display</a:t>
          </a:r>
        </a:p>
      </dgm:t>
    </dgm:pt>
    <dgm:pt modelId="{B69F2609-8AF4-465F-8609-605B71793E42}" type="parTrans" cxnId="{FE5F3990-73FF-4F96-AA4E-577E74E7974B}">
      <dgm:prSet/>
      <dgm:spPr/>
    </dgm:pt>
    <dgm:pt modelId="{EBE515EC-FB5B-4959-8F8C-B33010AE1078}" type="sibTrans" cxnId="{FE5F3990-73FF-4F96-AA4E-577E74E7974B}">
      <dgm:prSet/>
      <dgm:spPr/>
    </dgm:pt>
    <dgm:pt modelId="{4BCF3CFE-3AC5-4FF4-A15F-E3F2D613A066}">
      <dgm:prSet phldr="0"/>
      <dgm:spPr/>
      <dgm:t>
        <a:bodyPr/>
        <a:lstStyle/>
        <a:p>
          <a:pPr rtl="0"/>
          <a:r>
            <a:rPr lang="en-US">
              <a:latin typeface="Calibri Light" panose="020F0302020204030204"/>
            </a:rPr>
            <a:t>Tried 3 regression models and came out with similar R-values  </a:t>
          </a:r>
          <a:endParaRPr lang="en-US"/>
        </a:p>
      </dgm:t>
    </dgm:pt>
    <dgm:pt modelId="{3684F973-8A42-4719-A7DE-80E8D7B3F67B}" type="parTrans" cxnId="{93EB8D75-5802-487A-BAC1-18D29244B362}">
      <dgm:prSet/>
      <dgm:spPr/>
    </dgm:pt>
    <dgm:pt modelId="{F7C895CA-140E-4742-899A-D91D7BED58BF}" type="sibTrans" cxnId="{93EB8D75-5802-487A-BAC1-18D29244B362}">
      <dgm:prSet/>
      <dgm:spPr/>
    </dgm:pt>
    <dgm:pt modelId="{2E78F33B-631D-4447-982C-E7CB0F957615}">
      <dgm:prSet phldr="0"/>
      <dgm:spPr/>
      <dgm:t>
        <a:bodyPr/>
        <a:lstStyle/>
        <a:p>
          <a:pPr rtl="0"/>
          <a:r>
            <a:rPr lang="en-US">
              <a:latin typeface="Calibri Light" panose="020F0302020204030204"/>
            </a:rPr>
            <a:t>How did the pandemic affect our trends? </a:t>
          </a:r>
        </a:p>
      </dgm:t>
    </dgm:pt>
    <dgm:pt modelId="{46D20990-2E47-41DB-94D1-C12447AAC0A1}" type="parTrans" cxnId="{ABEF5507-5F27-449E-8506-1F294BBC8051}">
      <dgm:prSet/>
      <dgm:spPr/>
    </dgm:pt>
    <dgm:pt modelId="{20FB5456-C687-4246-8B2B-E819DF685737}" type="sibTrans" cxnId="{ABEF5507-5F27-449E-8506-1F294BBC8051}">
      <dgm:prSet/>
      <dgm:spPr/>
    </dgm:pt>
    <dgm:pt modelId="{767EC2FF-A9CF-415B-81FF-31F58F88FB0F}">
      <dgm:prSet phldr="0"/>
      <dgm:spPr/>
      <dgm:t>
        <a:bodyPr/>
        <a:lstStyle/>
        <a:p>
          <a:pPr rtl="0"/>
          <a:r>
            <a:rPr lang="en-US" b="1">
              <a:latin typeface="Calibri Light" panose="020F0302020204030204"/>
            </a:rPr>
            <a:t>Type of information </a:t>
          </a:r>
          <a:endParaRPr lang="en-US" b="1"/>
        </a:p>
      </dgm:t>
    </dgm:pt>
    <dgm:pt modelId="{FBE9D6B6-7E8B-4F83-803B-AD64CEB45074}" type="parTrans" cxnId="{798D74EE-91A7-4295-990E-94B741B9107A}">
      <dgm:prSet/>
      <dgm:spPr/>
    </dgm:pt>
    <dgm:pt modelId="{822EA0F2-95FC-471F-9489-AC601563B0E3}" type="sibTrans" cxnId="{798D74EE-91A7-4295-990E-94B741B9107A}">
      <dgm:prSet/>
      <dgm:spPr/>
      <dgm:t>
        <a:bodyPr/>
        <a:lstStyle/>
        <a:p>
          <a:endParaRPr lang="en-US"/>
        </a:p>
      </dgm:t>
    </dgm:pt>
    <dgm:pt modelId="{F3426A56-AC21-456C-B90F-5B0DACEF9CA6}">
      <dgm:prSet phldr="0"/>
      <dgm:spPr/>
      <dgm:t>
        <a:bodyPr/>
        <a:lstStyle/>
        <a:p>
          <a:pPr rtl="0"/>
          <a:r>
            <a:rPr lang="en-US"/>
            <a:t>Chose to focus on boroughs, time of day, year to year data, type of incident, total incidents, incidents by </a:t>
          </a:r>
          <a:r>
            <a:rPr lang="en-US">
              <a:latin typeface="Calibri Light" panose="020F0302020204030204"/>
            </a:rPr>
            <a:t>boroughs</a:t>
          </a:r>
          <a:r>
            <a:rPr lang="en-US"/>
            <a:t> </a:t>
          </a:r>
          <a:endParaRPr lang="en-US">
            <a:latin typeface="Calibri Light" panose="020F0302020204030204"/>
          </a:endParaRPr>
        </a:p>
      </dgm:t>
    </dgm:pt>
    <dgm:pt modelId="{C891664E-A96A-4F95-AFF7-D3399DCE5051}" type="parTrans" cxnId="{A5CBC541-1EED-487E-A762-6E579F8E8F47}">
      <dgm:prSet/>
      <dgm:spPr/>
    </dgm:pt>
    <dgm:pt modelId="{C7321DDB-43F2-4AF2-B325-7C9ADA8BABE8}" type="sibTrans" cxnId="{A5CBC541-1EED-487E-A762-6E579F8E8F47}">
      <dgm:prSet/>
      <dgm:spPr/>
    </dgm:pt>
    <dgm:pt modelId="{A4E4BF98-09C1-4FA1-9910-A647A1EE6BA9}" type="pres">
      <dgm:prSet presAssocID="{4CEDD867-A979-4ED4-A2DB-B7802609DD4B}" presName="Name0" presStyleCnt="0">
        <dgm:presLayoutVars>
          <dgm:dir/>
          <dgm:resizeHandles val="exact"/>
        </dgm:presLayoutVars>
      </dgm:prSet>
      <dgm:spPr/>
    </dgm:pt>
    <dgm:pt modelId="{8181EFA0-C88B-4857-B6FB-CDC67FA43896}" type="pres">
      <dgm:prSet presAssocID="{FF1A1613-AAD5-4046-B0F6-922C0F718C1B}" presName="node" presStyleLbl="node1" presStyleIdx="0" presStyleCnt="8">
        <dgm:presLayoutVars>
          <dgm:bulletEnabled val="1"/>
        </dgm:presLayoutVars>
      </dgm:prSet>
      <dgm:spPr/>
    </dgm:pt>
    <dgm:pt modelId="{A7B82A0E-81A4-4F55-951D-2567EBC0B0D8}" type="pres">
      <dgm:prSet presAssocID="{945EC281-3F07-4718-8868-D5436C2E0FDF}" presName="sibTrans" presStyleLbl="sibTrans1D1" presStyleIdx="0" presStyleCnt="7"/>
      <dgm:spPr/>
    </dgm:pt>
    <dgm:pt modelId="{002A1440-4CB9-4B4F-A2BE-26CEE4D42429}" type="pres">
      <dgm:prSet presAssocID="{945EC281-3F07-4718-8868-D5436C2E0FDF}" presName="connectorText" presStyleLbl="sibTrans1D1" presStyleIdx="0" presStyleCnt="7"/>
      <dgm:spPr/>
    </dgm:pt>
    <dgm:pt modelId="{3F974F16-80D3-426A-BD9A-3D0B1239F44E}" type="pres">
      <dgm:prSet presAssocID="{ED439177-AAD4-4242-B212-1F7A217D5FD6}" presName="node" presStyleLbl="node1" presStyleIdx="1" presStyleCnt="8">
        <dgm:presLayoutVars>
          <dgm:bulletEnabled val="1"/>
        </dgm:presLayoutVars>
      </dgm:prSet>
      <dgm:spPr/>
    </dgm:pt>
    <dgm:pt modelId="{291B90DC-EA19-492F-A34E-70EDF741145A}" type="pres">
      <dgm:prSet presAssocID="{2345E064-7B70-4150-8F94-B531C06D3A08}" presName="sibTrans" presStyleLbl="sibTrans1D1" presStyleIdx="1" presStyleCnt="7"/>
      <dgm:spPr/>
    </dgm:pt>
    <dgm:pt modelId="{1AB8E28C-EFB0-4956-9BEF-44C553E7ACC6}" type="pres">
      <dgm:prSet presAssocID="{2345E064-7B70-4150-8F94-B531C06D3A08}" presName="connectorText" presStyleLbl="sibTrans1D1" presStyleIdx="1" presStyleCnt="7"/>
      <dgm:spPr/>
    </dgm:pt>
    <dgm:pt modelId="{4F4DA37D-D825-4630-A5DE-AAF27AA1CF88}" type="pres">
      <dgm:prSet presAssocID="{94EEE564-924D-4B03-A8C2-0C163A3081B1}" presName="node" presStyleLbl="node1" presStyleIdx="2" presStyleCnt="8">
        <dgm:presLayoutVars>
          <dgm:bulletEnabled val="1"/>
        </dgm:presLayoutVars>
      </dgm:prSet>
      <dgm:spPr/>
    </dgm:pt>
    <dgm:pt modelId="{118614BC-13E0-4F93-871C-CDC806C91A05}" type="pres">
      <dgm:prSet presAssocID="{009E23BF-A136-43B3-B480-7E41EE33E9D6}" presName="sibTrans" presStyleLbl="sibTrans1D1" presStyleIdx="2" presStyleCnt="7"/>
      <dgm:spPr/>
    </dgm:pt>
    <dgm:pt modelId="{73929C7D-99E2-41B7-BE0A-93F0E7D3AE2A}" type="pres">
      <dgm:prSet presAssocID="{009E23BF-A136-43B3-B480-7E41EE33E9D6}" presName="connectorText" presStyleLbl="sibTrans1D1" presStyleIdx="2" presStyleCnt="7"/>
      <dgm:spPr/>
    </dgm:pt>
    <dgm:pt modelId="{F9DB8BA0-5B10-4ED1-9AE4-8F1019B01AC8}" type="pres">
      <dgm:prSet presAssocID="{D0E78967-A442-4E33-A803-CF3745DFEEF5}" presName="node" presStyleLbl="node1" presStyleIdx="3" presStyleCnt="8">
        <dgm:presLayoutVars>
          <dgm:bulletEnabled val="1"/>
        </dgm:presLayoutVars>
      </dgm:prSet>
      <dgm:spPr/>
    </dgm:pt>
    <dgm:pt modelId="{0D6934A6-5642-476A-A009-DCC727E3AAFA}" type="pres">
      <dgm:prSet presAssocID="{F845AB57-EB55-4DBE-A860-9FAC78EA744F}" presName="sibTrans" presStyleLbl="sibTrans1D1" presStyleIdx="3" presStyleCnt="7"/>
      <dgm:spPr/>
    </dgm:pt>
    <dgm:pt modelId="{9A100032-04FF-42C3-A2E1-6A5F8481EC6C}" type="pres">
      <dgm:prSet presAssocID="{F845AB57-EB55-4DBE-A860-9FAC78EA744F}" presName="connectorText" presStyleLbl="sibTrans1D1" presStyleIdx="3" presStyleCnt="7"/>
      <dgm:spPr/>
    </dgm:pt>
    <dgm:pt modelId="{BACDCEBC-E648-46AE-9B6A-1FC34A4F203D}" type="pres">
      <dgm:prSet presAssocID="{80F43C90-8658-4BD4-8EDE-FDF276C6B511}" presName="node" presStyleLbl="node1" presStyleIdx="4" presStyleCnt="8">
        <dgm:presLayoutVars>
          <dgm:bulletEnabled val="1"/>
        </dgm:presLayoutVars>
      </dgm:prSet>
      <dgm:spPr/>
    </dgm:pt>
    <dgm:pt modelId="{12611874-2CFD-4786-9C2D-F71DB79409CB}" type="pres">
      <dgm:prSet presAssocID="{2D2228A0-B23D-4F7D-BBFA-AB7C4AD16578}" presName="sibTrans" presStyleLbl="sibTrans1D1" presStyleIdx="4" presStyleCnt="7"/>
      <dgm:spPr/>
    </dgm:pt>
    <dgm:pt modelId="{C38B2CD8-CC33-4DD7-8310-5698C9722C41}" type="pres">
      <dgm:prSet presAssocID="{2D2228A0-B23D-4F7D-BBFA-AB7C4AD16578}" presName="connectorText" presStyleLbl="sibTrans1D1" presStyleIdx="4" presStyleCnt="7"/>
      <dgm:spPr/>
    </dgm:pt>
    <dgm:pt modelId="{8DE25114-4E42-4D4E-AA18-568C60926F86}" type="pres">
      <dgm:prSet presAssocID="{767EC2FF-A9CF-415B-81FF-31F58F88FB0F}" presName="node" presStyleLbl="node1" presStyleIdx="5" presStyleCnt="8">
        <dgm:presLayoutVars>
          <dgm:bulletEnabled val="1"/>
        </dgm:presLayoutVars>
      </dgm:prSet>
      <dgm:spPr/>
    </dgm:pt>
    <dgm:pt modelId="{C00DC6C0-C534-4BBD-861C-E9A94F279773}" type="pres">
      <dgm:prSet presAssocID="{822EA0F2-95FC-471F-9489-AC601563B0E3}" presName="sibTrans" presStyleLbl="sibTrans1D1" presStyleIdx="5" presStyleCnt="7"/>
      <dgm:spPr/>
    </dgm:pt>
    <dgm:pt modelId="{FEF50D10-165F-4049-B6BA-8CE198F093B3}" type="pres">
      <dgm:prSet presAssocID="{822EA0F2-95FC-471F-9489-AC601563B0E3}" presName="connectorText" presStyleLbl="sibTrans1D1" presStyleIdx="5" presStyleCnt="7"/>
      <dgm:spPr/>
    </dgm:pt>
    <dgm:pt modelId="{DACE0F26-9EAA-4005-AA45-9A334CFA5C95}" type="pres">
      <dgm:prSet presAssocID="{44BBEBDB-0F0A-4882-B138-3EE419573FD2}" presName="node" presStyleLbl="node1" presStyleIdx="6" presStyleCnt="8">
        <dgm:presLayoutVars>
          <dgm:bulletEnabled val="1"/>
        </dgm:presLayoutVars>
      </dgm:prSet>
      <dgm:spPr/>
    </dgm:pt>
    <dgm:pt modelId="{2FEB9349-A283-4779-B9D1-A85BBFC18CFA}" type="pres">
      <dgm:prSet presAssocID="{DFFA801B-D1E4-4024-AEF7-C1516C64BFA7}" presName="sibTrans" presStyleLbl="sibTrans1D1" presStyleIdx="6" presStyleCnt="7"/>
      <dgm:spPr/>
    </dgm:pt>
    <dgm:pt modelId="{3AE4B3AD-7CC1-485A-B1B8-5161D27980AC}" type="pres">
      <dgm:prSet presAssocID="{DFFA801B-D1E4-4024-AEF7-C1516C64BFA7}" presName="connectorText" presStyleLbl="sibTrans1D1" presStyleIdx="6" presStyleCnt="7"/>
      <dgm:spPr/>
    </dgm:pt>
    <dgm:pt modelId="{556BF8C3-D5C9-4800-A91A-C68BC18E8F07}" type="pres">
      <dgm:prSet presAssocID="{D25F8CF7-B575-46D4-957E-32BDC4964CD2}" presName="node" presStyleLbl="node1" presStyleIdx="7" presStyleCnt="8">
        <dgm:presLayoutVars>
          <dgm:bulletEnabled val="1"/>
        </dgm:presLayoutVars>
      </dgm:prSet>
      <dgm:spPr/>
    </dgm:pt>
  </dgm:ptLst>
  <dgm:cxnLst>
    <dgm:cxn modelId="{154B4A01-8FBB-4189-87E4-C4A6E3904A29}" type="presOf" srcId="{CAC83F1D-F68A-4C06-92FF-82E2F999AF87}" destId="{8181EFA0-C88B-4857-B6FB-CDC67FA43896}" srcOrd="0" destOrd="1" presId="urn:microsoft.com/office/officeart/2005/8/layout/bProcess3"/>
    <dgm:cxn modelId="{7C9CB202-1474-4FAF-B389-DAF30EDFF6A3}" type="presOf" srcId="{F0BD0E58-E064-45BC-9A55-6931C6EFC3AC}" destId="{F9DB8BA0-5B10-4ED1-9AE4-8F1019B01AC8}" srcOrd="0" destOrd="3" presId="urn:microsoft.com/office/officeart/2005/8/layout/bProcess3"/>
    <dgm:cxn modelId="{BFA7D304-CC9D-4C61-BB4B-F7527A53F8AA}" type="presOf" srcId="{363F0400-3AE1-4B1B-9A26-B476A10015D0}" destId="{4F4DA37D-D825-4630-A5DE-AAF27AA1CF88}" srcOrd="0" destOrd="1" presId="urn:microsoft.com/office/officeart/2005/8/layout/bProcess3"/>
    <dgm:cxn modelId="{ABEF5507-5F27-449E-8506-1F294BBC8051}" srcId="{D25F8CF7-B575-46D4-957E-32BDC4964CD2}" destId="{2E78F33B-631D-4447-982C-E7CB0F957615}" srcOrd="0" destOrd="0" parTransId="{46D20990-2E47-41DB-94D1-C12447AAC0A1}" sibTransId="{20FB5456-C687-4246-8B2B-E819DF685737}"/>
    <dgm:cxn modelId="{FDEBF11D-8F9A-4899-BA65-B873B861DC56}" srcId="{4CEDD867-A979-4ED4-A2DB-B7802609DD4B}" destId="{94EEE564-924D-4B03-A8C2-0C163A3081B1}" srcOrd="2" destOrd="0" parTransId="{CAE0DBEB-5D77-46B6-B5C1-CF1E7617265A}" sibTransId="{009E23BF-A136-43B3-B480-7E41EE33E9D6}"/>
    <dgm:cxn modelId="{864ECF1E-AB45-457A-971C-9CDA2F298909}" type="presOf" srcId="{945EC281-3F07-4718-8868-D5436C2E0FDF}" destId="{002A1440-4CB9-4B4F-A2BE-26CEE4D42429}" srcOrd="1" destOrd="0" presId="urn:microsoft.com/office/officeart/2005/8/layout/bProcess3"/>
    <dgm:cxn modelId="{7906D62C-8E23-459F-AED4-F47D8CC88141}" type="presOf" srcId="{D0E78967-A442-4E33-A803-CF3745DFEEF5}" destId="{F9DB8BA0-5B10-4ED1-9AE4-8F1019B01AC8}" srcOrd="0" destOrd="0" presId="urn:microsoft.com/office/officeart/2005/8/layout/bProcess3"/>
    <dgm:cxn modelId="{5A676A39-FF51-46AE-A151-181A97D03921}" type="presOf" srcId="{904C7BAC-231A-40CD-B628-2D139A7A4AA5}" destId="{3F974F16-80D3-426A-BD9A-3D0B1239F44E}" srcOrd="0" destOrd="2" presId="urn:microsoft.com/office/officeart/2005/8/layout/bProcess3"/>
    <dgm:cxn modelId="{7668C43D-388E-4AE2-B26B-CDB16987B044}" srcId="{ED439177-AAD4-4242-B212-1F7A217D5FD6}" destId="{904C7BAC-231A-40CD-B628-2D139A7A4AA5}" srcOrd="1" destOrd="0" parTransId="{608A0521-031E-4CFC-9C8A-92EE52F5981F}" sibTransId="{F4F25EE2-9099-4F3D-83A3-553A03F305DC}"/>
    <dgm:cxn modelId="{A5CBC541-1EED-487E-A762-6E579F8E8F47}" srcId="{767EC2FF-A9CF-415B-81FF-31F58F88FB0F}" destId="{F3426A56-AC21-456C-B90F-5B0DACEF9CA6}" srcOrd="0" destOrd="0" parTransId="{C891664E-A96A-4F95-AFF7-D3399DCE5051}" sibTransId="{C7321DDB-43F2-4AF2-B325-7C9ADA8BABE8}"/>
    <dgm:cxn modelId="{7FF7E846-D683-489E-80B1-84534DC70B3D}" srcId="{D0E78967-A442-4E33-A803-CF3745DFEEF5}" destId="{F0BD0E58-E064-45BC-9A55-6931C6EFC3AC}" srcOrd="2" destOrd="0" parTransId="{77BE90AF-02BB-4420-A4EC-9C14FE74DB58}" sibTransId="{41FC1825-CA38-4A4D-88BB-3EDF84CF996F}"/>
    <dgm:cxn modelId="{9A7F0247-A2F6-4D80-9CF9-5DCC02868FD1}" type="presOf" srcId="{009E23BF-A136-43B3-B480-7E41EE33E9D6}" destId="{73929C7D-99E2-41B7-BE0A-93F0E7D3AE2A}" srcOrd="1" destOrd="0" presId="urn:microsoft.com/office/officeart/2005/8/layout/bProcess3"/>
    <dgm:cxn modelId="{3893774B-5E47-4016-A9EE-6E7C7AB7CF3D}" srcId="{FF1A1613-AAD5-4046-B0F6-922C0F718C1B}" destId="{CAC83F1D-F68A-4C06-92FF-82E2F999AF87}" srcOrd="0" destOrd="0" parTransId="{5EBE5FFC-A477-42EB-BB13-6BB00422295F}" sibTransId="{F27F177C-4486-4BAB-8BBC-BC530B9DA654}"/>
    <dgm:cxn modelId="{7AAC664E-0A36-4451-9C77-7B32D1731FAA}" type="presOf" srcId="{822EA0F2-95FC-471F-9489-AC601563B0E3}" destId="{FEF50D10-165F-4049-B6BA-8CE198F093B3}" srcOrd="1" destOrd="0" presId="urn:microsoft.com/office/officeart/2005/8/layout/bProcess3"/>
    <dgm:cxn modelId="{6E9C8750-5ABB-4939-BF89-6E81525CCE61}" type="presOf" srcId="{DFFA801B-D1E4-4024-AEF7-C1516C64BFA7}" destId="{2FEB9349-A283-4779-B9D1-A85BBFC18CFA}" srcOrd="0" destOrd="0" presId="urn:microsoft.com/office/officeart/2005/8/layout/bProcess3"/>
    <dgm:cxn modelId="{37B1E252-FE37-4CF2-84F6-1C4AEB029308}" srcId="{4CEDD867-A979-4ED4-A2DB-B7802609DD4B}" destId="{80F43C90-8658-4BD4-8EDE-FDF276C6B511}" srcOrd="4" destOrd="0" parTransId="{5FE96054-8520-49E6-8300-3C73D35AF8E4}" sibTransId="{2D2228A0-B23D-4F7D-BBFA-AB7C4AD16578}"/>
    <dgm:cxn modelId="{1E71E554-EEC6-42C2-AF6B-AEB81BC08397}" srcId="{4CEDD867-A979-4ED4-A2DB-B7802609DD4B}" destId="{44BBEBDB-0F0A-4882-B138-3EE419573FD2}" srcOrd="6" destOrd="0" parTransId="{E66E007A-8D3D-484A-B803-83123528F9F4}" sibTransId="{DFFA801B-D1E4-4024-AEF7-C1516C64BFA7}"/>
    <dgm:cxn modelId="{FB506F57-E470-4C96-AA58-1D5BC4494363}" type="presOf" srcId="{0507BA89-6EC9-42DC-AD3D-1457B2ECB8B8}" destId="{4F4DA37D-D825-4630-A5DE-AAF27AA1CF88}" srcOrd="0" destOrd="2" presId="urn:microsoft.com/office/officeart/2005/8/layout/bProcess3"/>
    <dgm:cxn modelId="{C94E3C5D-FE8F-4DE5-B851-862644E85026}" srcId="{94EEE564-924D-4B03-A8C2-0C163A3081B1}" destId="{363F0400-3AE1-4B1B-9A26-B476A10015D0}" srcOrd="0" destOrd="0" parTransId="{20228B1D-0BC4-46FB-A1DC-8485C3DB9C23}" sibTransId="{64B47364-0968-45D6-BBC4-0C2F8525D010}"/>
    <dgm:cxn modelId="{9872635E-709D-47DA-8CA5-4E580ECC9572}" type="presOf" srcId="{2D2228A0-B23D-4F7D-BBFA-AB7C4AD16578}" destId="{12611874-2CFD-4786-9C2D-F71DB79409CB}" srcOrd="0" destOrd="0" presId="urn:microsoft.com/office/officeart/2005/8/layout/bProcess3"/>
    <dgm:cxn modelId="{F3454D61-0091-4BBC-9E02-A8CB8E25CA5D}" type="presOf" srcId="{80F43C90-8658-4BD4-8EDE-FDF276C6B511}" destId="{BACDCEBC-E648-46AE-9B6A-1FC34A4F203D}" srcOrd="0" destOrd="0" presId="urn:microsoft.com/office/officeart/2005/8/layout/bProcess3"/>
    <dgm:cxn modelId="{535CF067-4CE8-439E-9C8A-E17E33CEE6E7}" type="presOf" srcId="{D25F8CF7-B575-46D4-957E-32BDC4964CD2}" destId="{556BF8C3-D5C9-4800-A91A-C68BC18E8F07}" srcOrd="0" destOrd="0" presId="urn:microsoft.com/office/officeart/2005/8/layout/bProcess3"/>
    <dgm:cxn modelId="{F6F2C86B-4FFD-4059-A9EC-ACADE7363F2E}" srcId="{4CEDD867-A979-4ED4-A2DB-B7802609DD4B}" destId="{D0E78967-A442-4E33-A803-CF3745DFEEF5}" srcOrd="3" destOrd="0" parTransId="{00880858-7C04-4BBA-A48D-6F6BBD11B617}" sibTransId="{F845AB57-EB55-4DBE-A860-9FAC78EA744F}"/>
    <dgm:cxn modelId="{8886756E-BB31-4D12-9CAD-8480343386A4}" type="presOf" srcId="{44BBEBDB-0F0A-4882-B138-3EE419573FD2}" destId="{DACE0F26-9EAA-4005-AA45-9A334CFA5C95}" srcOrd="0" destOrd="0" presId="urn:microsoft.com/office/officeart/2005/8/layout/bProcess3"/>
    <dgm:cxn modelId="{534B1B70-5654-4011-B8D4-3234FAFCB110}" srcId="{D0E78967-A442-4E33-A803-CF3745DFEEF5}" destId="{39CF02FC-EDD2-4BCB-9ECA-4662F6A0D629}" srcOrd="0" destOrd="0" parTransId="{AC66C09E-A763-48E7-BCA7-0AB9ED215161}" sibTransId="{C6F36103-43CC-43A2-86AF-09CACC0CD457}"/>
    <dgm:cxn modelId="{F0962F73-0216-433F-A627-FFF78CE39D24}" srcId="{FF1A1613-AAD5-4046-B0F6-922C0F718C1B}" destId="{F185E50B-F713-407F-A029-FFB2A3F4EC7D}" srcOrd="1" destOrd="0" parTransId="{48D481D3-29EF-4294-86F1-FA96F9AE48D7}" sibTransId="{A79F438E-9556-4857-BFE8-F1788D8CA802}"/>
    <dgm:cxn modelId="{93EB8D75-5802-487A-BAC1-18D29244B362}" srcId="{44BBEBDB-0F0A-4882-B138-3EE419573FD2}" destId="{4BCF3CFE-3AC5-4FF4-A15F-E3F2D613A066}" srcOrd="0" destOrd="0" parTransId="{3684F973-8A42-4719-A7DE-80E8D7B3F67B}" sibTransId="{F7C895CA-140E-4742-899A-D91D7BED58BF}"/>
    <dgm:cxn modelId="{73C9F47C-FB9F-455E-84DD-D10A418B39F6}" type="presOf" srcId="{2345E064-7B70-4150-8F94-B531C06D3A08}" destId="{1AB8E28C-EFB0-4956-9BEF-44C553E7ACC6}" srcOrd="1" destOrd="0" presId="urn:microsoft.com/office/officeart/2005/8/layout/bProcess3"/>
    <dgm:cxn modelId="{47799F7E-1D1B-44B7-932D-3C124639F8DD}" type="presOf" srcId="{767EC2FF-A9CF-415B-81FF-31F58F88FB0F}" destId="{8DE25114-4E42-4D4E-AA18-568C60926F86}" srcOrd="0" destOrd="0" presId="urn:microsoft.com/office/officeart/2005/8/layout/bProcess3"/>
    <dgm:cxn modelId="{FD0C8481-3A46-46B0-9C98-C67900CCA9AE}" srcId="{ED439177-AAD4-4242-B212-1F7A217D5FD6}" destId="{76890DA3-E0E6-470E-A0E2-A47624E86531}" srcOrd="0" destOrd="0" parTransId="{17822A3C-BD6D-4225-A65F-2B01CFE5B9EB}" sibTransId="{7A0E87D0-F4EC-4DC4-9B0B-C00043CECDF3}"/>
    <dgm:cxn modelId="{59A6C284-B378-4B74-BC1B-96C0F60F416D}" type="presOf" srcId="{39CF02FC-EDD2-4BCB-9ECA-4662F6A0D629}" destId="{F9DB8BA0-5B10-4ED1-9AE4-8F1019B01AC8}" srcOrd="0" destOrd="1" presId="urn:microsoft.com/office/officeart/2005/8/layout/bProcess3"/>
    <dgm:cxn modelId="{7E135086-A0E3-45A8-A460-4871232577C7}" type="presOf" srcId="{2667E24B-B489-47E3-A814-2F3174AFA155}" destId="{F9DB8BA0-5B10-4ED1-9AE4-8F1019B01AC8}" srcOrd="0" destOrd="2" presId="urn:microsoft.com/office/officeart/2005/8/layout/bProcess3"/>
    <dgm:cxn modelId="{9DFD4C89-108C-4ACE-AD33-96DDB1860539}" type="presOf" srcId="{ED439177-AAD4-4242-B212-1F7A217D5FD6}" destId="{3F974F16-80D3-426A-BD9A-3D0B1239F44E}" srcOrd="0" destOrd="0" presId="urn:microsoft.com/office/officeart/2005/8/layout/bProcess3"/>
    <dgm:cxn modelId="{8314848C-A279-40B4-9D04-243B0E74A198}" type="presOf" srcId="{4BCF3CFE-3AC5-4FF4-A15F-E3F2D613A066}" destId="{DACE0F26-9EAA-4005-AA45-9A334CFA5C95}" srcOrd="0" destOrd="1" presId="urn:microsoft.com/office/officeart/2005/8/layout/bProcess3"/>
    <dgm:cxn modelId="{97BCB18E-FE8D-4C69-B693-00CB41555A2B}" type="presOf" srcId="{2E78F33B-631D-4447-982C-E7CB0F957615}" destId="{556BF8C3-D5C9-4800-A91A-C68BC18E8F07}" srcOrd="0" destOrd="1" presId="urn:microsoft.com/office/officeart/2005/8/layout/bProcess3"/>
    <dgm:cxn modelId="{82163D8F-804D-4224-AB5E-191B3EE4381F}" srcId="{D0E78967-A442-4E33-A803-CF3745DFEEF5}" destId="{2667E24B-B489-47E3-A814-2F3174AFA155}" srcOrd="1" destOrd="0" parTransId="{BCA93D43-4067-4358-BE85-E2B006A5308D}" sibTransId="{DD93DCDE-56EB-4C90-B976-DF0B9A848D96}"/>
    <dgm:cxn modelId="{FE5F3990-73FF-4F96-AA4E-577E74E7974B}" srcId="{80F43C90-8658-4BD4-8EDE-FDF276C6B511}" destId="{6769F327-A6CA-497C-8292-5FFAC2CA21A3}" srcOrd="1" destOrd="0" parTransId="{B69F2609-8AF4-465F-8609-605B71793E42}" sibTransId="{EBE515EC-FB5B-4959-8F8C-B33010AE1078}"/>
    <dgm:cxn modelId="{1D486193-589E-4296-97A0-05DE25435456}" srcId="{4CEDD867-A979-4ED4-A2DB-B7802609DD4B}" destId="{ED439177-AAD4-4242-B212-1F7A217D5FD6}" srcOrd="1" destOrd="0" parTransId="{0FC6CB2A-2257-4D14-BD45-C4090209052D}" sibTransId="{2345E064-7B70-4150-8F94-B531C06D3A08}"/>
    <dgm:cxn modelId="{6987AEA0-1283-4BDB-B0C0-95F2D0D8D70C}" srcId="{4CEDD867-A979-4ED4-A2DB-B7802609DD4B}" destId="{D25F8CF7-B575-46D4-957E-32BDC4964CD2}" srcOrd="7" destOrd="0" parTransId="{69CF1C7D-ED14-4BE3-A902-A876AAEF7A9B}" sibTransId="{6F14503A-01BB-49CB-85CE-3CC67A332F29}"/>
    <dgm:cxn modelId="{5B2B28A4-90CA-4FAF-9D63-F73BF17F0E90}" type="presOf" srcId="{4CEDD867-A979-4ED4-A2DB-B7802609DD4B}" destId="{A4E4BF98-09C1-4FA1-9910-A647A1EE6BA9}" srcOrd="0" destOrd="0" presId="urn:microsoft.com/office/officeart/2005/8/layout/bProcess3"/>
    <dgm:cxn modelId="{C1FDF3A5-9802-4DFC-9376-7040E26D012B}" type="presOf" srcId="{822EA0F2-95FC-471F-9489-AC601563B0E3}" destId="{C00DC6C0-C534-4BBD-861C-E9A94F279773}" srcOrd="0" destOrd="0" presId="urn:microsoft.com/office/officeart/2005/8/layout/bProcess3"/>
    <dgm:cxn modelId="{141F30A6-4F9B-40B7-83D3-CB475A3D0E8B}" srcId="{4CEDD867-A979-4ED4-A2DB-B7802609DD4B}" destId="{FF1A1613-AAD5-4046-B0F6-922C0F718C1B}" srcOrd="0" destOrd="0" parTransId="{F13170B9-5083-4AA1-98C2-F0929FF8D292}" sibTransId="{945EC281-3F07-4718-8868-D5436C2E0FDF}"/>
    <dgm:cxn modelId="{687762A7-9BB4-4C0B-8F64-7783AA27CBB7}" type="presOf" srcId="{2345E064-7B70-4150-8F94-B531C06D3A08}" destId="{291B90DC-EA19-492F-A34E-70EDF741145A}" srcOrd="0" destOrd="0" presId="urn:microsoft.com/office/officeart/2005/8/layout/bProcess3"/>
    <dgm:cxn modelId="{BCC14AAE-DB07-4618-87D2-B138E546ECBA}" type="presOf" srcId="{7919D629-3652-4EF4-9F03-6496B1606116}" destId="{BACDCEBC-E648-46AE-9B6A-1FC34A4F203D}" srcOrd="0" destOrd="1" presId="urn:microsoft.com/office/officeart/2005/8/layout/bProcess3"/>
    <dgm:cxn modelId="{B48CE0B1-4359-4268-B268-9357C4DD38FF}" type="presOf" srcId="{F845AB57-EB55-4DBE-A860-9FAC78EA744F}" destId="{9A100032-04FF-42C3-A2E1-6A5F8481EC6C}" srcOrd="1" destOrd="0" presId="urn:microsoft.com/office/officeart/2005/8/layout/bProcess3"/>
    <dgm:cxn modelId="{242818B4-32D3-4A37-9B4B-128AD4179272}" type="presOf" srcId="{94EEE564-924D-4B03-A8C2-0C163A3081B1}" destId="{4F4DA37D-D825-4630-A5DE-AAF27AA1CF88}" srcOrd="0" destOrd="0" presId="urn:microsoft.com/office/officeart/2005/8/layout/bProcess3"/>
    <dgm:cxn modelId="{03622DBF-2ED6-4E00-8871-09EFD77A7FFB}" type="presOf" srcId="{FF1A1613-AAD5-4046-B0F6-922C0F718C1B}" destId="{8181EFA0-C88B-4857-B6FB-CDC67FA43896}" srcOrd="0" destOrd="0" presId="urn:microsoft.com/office/officeart/2005/8/layout/bProcess3"/>
    <dgm:cxn modelId="{081EB7C4-2994-43A1-A156-C954E4B953E4}" type="presOf" srcId="{DFFA801B-D1E4-4024-AEF7-C1516C64BFA7}" destId="{3AE4B3AD-7CC1-485A-B1B8-5161D27980AC}" srcOrd="1" destOrd="0" presId="urn:microsoft.com/office/officeart/2005/8/layout/bProcess3"/>
    <dgm:cxn modelId="{9D3AEEC6-AFEA-4532-A399-48E77C78CC13}" type="presOf" srcId="{6769F327-A6CA-497C-8292-5FFAC2CA21A3}" destId="{BACDCEBC-E648-46AE-9B6A-1FC34A4F203D}" srcOrd="0" destOrd="2" presId="urn:microsoft.com/office/officeart/2005/8/layout/bProcess3"/>
    <dgm:cxn modelId="{AF17A8D2-7BB3-43B0-9CCF-AF7832E357C9}" type="presOf" srcId="{76890DA3-E0E6-470E-A0E2-A47624E86531}" destId="{3F974F16-80D3-426A-BD9A-3D0B1239F44E}" srcOrd="0" destOrd="1" presId="urn:microsoft.com/office/officeart/2005/8/layout/bProcess3"/>
    <dgm:cxn modelId="{311C48D8-9AA9-4F5F-976A-4C7C00250CCC}" type="presOf" srcId="{F3426A56-AC21-456C-B90F-5B0DACEF9CA6}" destId="{8DE25114-4E42-4D4E-AA18-568C60926F86}" srcOrd="0" destOrd="1" presId="urn:microsoft.com/office/officeart/2005/8/layout/bProcess3"/>
    <dgm:cxn modelId="{203171E0-3788-4801-9DD5-6651131F2057}" type="presOf" srcId="{945EC281-3F07-4718-8868-D5436C2E0FDF}" destId="{A7B82A0E-81A4-4F55-951D-2567EBC0B0D8}" srcOrd="0" destOrd="0" presId="urn:microsoft.com/office/officeart/2005/8/layout/bProcess3"/>
    <dgm:cxn modelId="{201766E4-BC6A-44CA-BFF0-67C923AA8ED6}" type="presOf" srcId="{009E23BF-A136-43B3-B480-7E41EE33E9D6}" destId="{118614BC-13E0-4F93-871C-CDC806C91A05}" srcOrd="0" destOrd="0" presId="urn:microsoft.com/office/officeart/2005/8/layout/bProcess3"/>
    <dgm:cxn modelId="{02EE23E6-B082-4550-A083-8B0B4C022364}" srcId="{80F43C90-8658-4BD4-8EDE-FDF276C6B511}" destId="{7919D629-3652-4EF4-9F03-6496B1606116}" srcOrd="0" destOrd="0" parTransId="{D54ABF67-C767-457B-BFC2-4715F9E1D187}" sibTransId="{3DD07555-2E70-47CB-A644-548A62305FE7}"/>
    <dgm:cxn modelId="{0453B7E6-FEC6-4D44-BEF0-35B404A56937}" srcId="{94EEE564-924D-4B03-A8C2-0C163A3081B1}" destId="{0507BA89-6EC9-42DC-AD3D-1457B2ECB8B8}" srcOrd="1" destOrd="0" parTransId="{79065A2D-9AEC-4244-87A8-C365AC771660}" sibTransId="{0815858B-F320-4BCE-B62F-5FC3475E179D}"/>
    <dgm:cxn modelId="{798D74EE-91A7-4295-990E-94B741B9107A}" srcId="{4CEDD867-A979-4ED4-A2DB-B7802609DD4B}" destId="{767EC2FF-A9CF-415B-81FF-31F58F88FB0F}" srcOrd="5" destOrd="0" parTransId="{FBE9D6B6-7E8B-4F83-803B-AD64CEB45074}" sibTransId="{822EA0F2-95FC-471F-9489-AC601563B0E3}"/>
    <dgm:cxn modelId="{380D55F1-A6C0-4AE7-9AE2-CAFFA3200EB3}" type="presOf" srcId="{F845AB57-EB55-4DBE-A860-9FAC78EA744F}" destId="{0D6934A6-5642-476A-A009-DCC727E3AAFA}" srcOrd="0" destOrd="0" presId="urn:microsoft.com/office/officeart/2005/8/layout/bProcess3"/>
    <dgm:cxn modelId="{BFEBF8F6-93FB-4C6F-B98E-2E88225E0601}" type="presOf" srcId="{F185E50B-F713-407F-A029-FFB2A3F4EC7D}" destId="{8181EFA0-C88B-4857-B6FB-CDC67FA43896}" srcOrd="0" destOrd="2" presId="urn:microsoft.com/office/officeart/2005/8/layout/bProcess3"/>
    <dgm:cxn modelId="{77ACABF7-2E13-4C34-8237-FB12BE4A786F}" type="presOf" srcId="{2D2228A0-B23D-4F7D-BBFA-AB7C4AD16578}" destId="{C38B2CD8-CC33-4DD7-8310-5698C9722C41}" srcOrd="1" destOrd="0" presId="urn:microsoft.com/office/officeart/2005/8/layout/bProcess3"/>
    <dgm:cxn modelId="{A719A685-21C3-4579-B55D-589979BB62BC}" type="presParOf" srcId="{A4E4BF98-09C1-4FA1-9910-A647A1EE6BA9}" destId="{8181EFA0-C88B-4857-B6FB-CDC67FA43896}" srcOrd="0" destOrd="0" presId="urn:microsoft.com/office/officeart/2005/8/layout/bProcess3"/>
    <dgm:cxn modelId="{4241354A-DD88-44C4-AC62-22F48E6B24AD}" type="presParOf" srcId="{A4E4BF98-09C1-4FA1-9910-A647A1EE6BA9}" destId="{A7B82A0E-81A4-4F55-951D-2567EBC0B0D8}" srcOrd="1" destOrd="0" presId="urn:microsoft.com/office/officeart/2005/8/layout/bProcess3"/>
    <dgm:cxn modelId="{260A50E8-1E74-4AAE-B91D-FB65BFDF3597}" type="presParOf" srcId="{A7B82A0E-81A4-4F55-951D-2567EBC0B0D8}" destId="{002A1440-4CB9-4B4F-A2BE-26CEE4D42429}" srcOrd="0" destOrd="0" presId="urn:microsoft.com/office/officeart/2005/8/layout/bProcess3"/>
    <dgm:cxn modelId="{F439D4B4-18D1-43A9-8309-CAC514D8036D}" type="presParOf" srcId="{A4E4BF98-09C1-4FA1-9910-A647A1EE6BA9}" destId="{3F974F16-80D3-426A-BD9A-3D0B1239F44E}" srcOrd="2" destOrd="0" presId="urn:microsoft.com/office/officeart/2005/8/layout/bProcess3"/>
    <dgm:cxn modelId="{1C30A0ED-19A8-44A7-911E-273F7B034749}" type="presParOf" srcId="{A4E4BF98-09C1-4FA1-9910-A647A1EE6BA9}" destId="{291B90DC-EA19-492F-A34E-70EDF741145A}" srcOrd="3" destOrd="0" presId="urn:microsoft.com/office/officeart/2005/8/layout/bProcess3"/>
    <dgm:cxn modelId="{D5AE9433-B2DD-426B-AC2C-239D287D2875}" type="presParOf" srcId="{291B90DC-EA19-492F-A34E-70EDF741145A}" destId="{1AB8E28C-EFB0-4956-9BEF-44C553E7ACC6}" srcOrd="0" destOrd="0" presId="urn:microsoft.com/office/officeart/2005/8/layout/bProcess3"/>
    <dgm:cxn modelId="{BB3CFAFA-9391-497B-AA9F-EF35D5D98E7F}" type="presParOf" srcId="{A4E4BF98-09C1-4FA1-9910-A647A1EE6BA9}" destId="{4F4DA37D-D825-4630-A5DE-AAF27AA1CF88}" srcOrd="4" destOrd="0" presId="urn:microsoft.com/office/officeart/2005/8/layout/bProcess3"/>
    <dgm:cxn modelId="{DDBEE4C0-3582-41A1-9ECB-B6DE44F9FFBB}" type="presParOf" srcId="{A4E4BF98-09C1-4FA1-9910-A647A1EE6BA9}" destId="{118614BC-13E0-4F93-871C-CDC806C91A05}" srcOrd="5" destOrd="0" presId="urn:microsoft.com/office/officeart/2005/8/layout/bProcess3"/>
    <dgm:cxn modelId="{60D4F896-D4D6-4E8C-9EA7-DEAEC6F00049}" type="presParOf" srcId="{118614BC-13E0-4F93-871C-CDC806C91A05}" destId="{73929C7D-99E2-41B7-BE0A-93F0E7D3AE2A}" srcOrd="0" destOrd="0" presId="urn:microsoft.com/office/officeart/2005/8/layout/bProcess3"/>
    <dgm:cxn modelId="{CABD8EE6-5099-47B9-AC26-B09506C070B5}" type="presParOf" srcId="{A4E4BF98-09C1-4FA1-9910-A647A1EE6BA9}" destId="{F9DB8BA0-5B10-4ED1-9AE4-8F1019B01AC8}" srcOrd="6" destOrd="0" presId="urn:microsoft.com/office/officeart/2005/8/layout/bProcess3"/>
    <dgm:cxn modelId="{AD7CFD42-8C09-40B4-8D1B-7DC96FFF0D81}" type="presParOf" srcId="{A4E4BF98-09C1-4FA1-9910-A647A1EE6BA9}" destId="{0D6934A6-5642-476A-A009-DCC727E3AAFA}" srcOrd="7" destOrd="0" presId="urn:microsoft.com/office/officeart/2005/8/layout/bProcess3"/>
    <dgm:cxn modelId="{C6A02DD9-F472-42A2-9A95-DC936358E43A}" type="presParOf" srcId="{0D6934A6-5642-476A-A009-DCC727E3AAFA}" destId="{9A100032-04FF-42C3-A2E1-6A5F8481EC6C}" srcOrd="0" destOrd="0" presId="urn:microsoft.com/office/officeart/2005/8/layout/bProcess3"/>
    <dgm:cxn modelId="{47663C3E-8705-4533-89A7-6FE1BF0FAF20}" type="presParOf" srcId="{A4E4BF98-09C1-4FA1-9910-A647A1EE6BA9}" destId="{BACDCEBC-E648-46AE-9B6A-1FC34A4F203D}" srcOrd="8" destOrd="0" presId="urn:microsoft.com/office/officeart/2005/8/layout/bProcess3"/>
    <dgm:cxn modelId="{23EC8548-5739-46CB-B2B4-BFE6B9F1D414}" type="presParOf" srcId="{A4E4BF98-09C1-4FA1-9910-A647A1EE6BA9}" destId="{12611874-2CFD-4786-9C2D-F71DB79409CB}" srcOrd="9" destOrd="0" presId="urn:microsoft.com/office/officeart/2005/8/layout/bProcess3"/>
    <dgm:cxn modelId="{97E21EFC-357F-4027-BB46-8E37BE189ACA}" type="presParOf" srcId="{12611874-2CFD-4786-9C2D-F71DB79409CB}" destId="{C38B2CD8-CC33-4DD7-8310-5698C9722C41}" srcOrd="0" destOrd="0" presId="urn:microsoft.com/office/officeart/2005/8/layout/bProcess3"/>
    <dgm:cxn modelId="{9F989A7B-E722-4F73-811D-5D21A42D9A61}" type="presParOf" srcId="{A4E4BF98-09C1-4FA1-9910-A647A1EE6BA9}" destId="{8DE25114-4E42-4D4E-AA18-568C60926F86}" srcOrd="10" destOrd="0" presId="urn:microsoft.com/office/officeart/2005/8/layout/bProcess3"/>
    <dgm:cxn modelId="{7AA94ECB-18FD-43DA-9AAA-E8F85D7D49A8}" type="presParOf" srcId="{A4E4BF98-09C1-4FA1-9910-A647A1EE6BA9}" destId="{C00DC6C0-C534-4BBD-861C-E9A94F279773}" srcOrd="11" destOrd="0" presId="urn:microsoft.com/office/officeart/2005/8/layout/bProcess3"/>
    <dgm:cxn modelId="{4F7E2455-1553-407B-9B36-8A432EB5EE80}" type="presParOf" srcId="{C00DC6C0-C534-4BBD-861C-E9A94F279773}" destId="{FEF50D10-165F-4049-B6BA-8CE198F093B3}" srcOrd="0" destOrd="0" presId="urn:microsoft.com/office/officeart/2005/8/layout/bProcess3"/>
    <dgm:cxn modelId="{C84C0321-ACBF-4DF8-BAB6-67788217D3AD}" type="presParOf" srcId="{A4E4BF98-09C1-4FA1-9910-A647A1EE6BA9}" destId="{DACE0F26-9EAA-4005-AA45-9A334CFA5C95}" srcOrd="12" destOrd="0" presId="urn:microsoft.com/office/officeart/2005/8/layout/bProcess3"/>
    <dgm:cxn modelId="{46C07CC3-6A09-406A-B54D-98111BDE0C49}" type="presParOf" srcId="{A4E4BF98-09C1-4FA1-9910-A647A1EE6BA9}" destId="{2FEB9349-A283-4779-B9D1-A85BBFC18CFA}" srcOrd="13" destOrd="0" presId="urn:microsoft.com/office/officeart/2005/8/layout/bProcess3"/>
    <dgm:cxn modelId="{1A1481A0-D465-41E2-AB51-E0885597A357}" type="presParOf" srcId="{2FEB9349-A283-4779-B9D1-A85BBFC18CFA}" destId="{3AE4B3AD-7CC1-485A-B1B8-5161D27980AC}" srcOrd="0" destOrd="0" presId="urn:microsoft.com/office/officeart/2005/8/layout/bProcess3"/>
    <dgm:cxn modelId="{FEE63E62-4000-4E8B-9FE4-D87A28C9B1EC}" type="presParOf" srcId="{A4E4BF98-09C1-4FA1-9910-A647A1EE6BA9}" destId="{556BF8C3-D5C9-4800-A91A-C68BC18E8F07}" srcOrd="14"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82A0E-81A4-4F55-951D-2567EBC0B0D8}">
      <dsp:nvSpPr>
        <dsp:cNvPr id="0" name=""/>
        <dsp:cNvSpPr/>
      </dsp:nvSpPr>
      <dsp:spPr>
        <a:xfrm>
          <a:off x="2483562" y="1701931"/>
          <a:ext cx="540500" cy="91440"/>
        </a:xfrm>
        <a:custGeom>
          <a:avLst/>
          <a:gdLst/>
          <a:ahLst/>
          <a:cxnLst/>
          <a:rect l="0" t="0" r="0" b="0"/>
          <a:pathLst>
            <a:path>
              <a:moveTo>
                <a:pt x="0" y="45720"/>
              </a:moveTo>
              <a:lnTo>
                <a:pt x="54050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9534" y="1744795"/>
        <a:ext cx="28555" cy="5711"/>
      </dsp:txXfrm>
    </dsp:sp>
    <dsp:sp modelId="{8181EFA0-C88B-4857-B6FB-CDC67FA43896}">
      <dsp:nvSpPr>
        <dsp:cNvPr id="0" name=""/>
        <dsp:cNvSpPr/>
      </dsp:nvSpPr>
      <dsp:spPr>
        <a:xfrm>
          <a:off x="2318" y="1002737"/>
          <a:ext cx="2483044" cy="14898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Picking our data </a:t>
          </a:r>
          <a:r>
            <a:rPr lang="en-US" sz="1600" b="1" kern="1200"/>
            <a:t> </a:t>
          </a:r>
        </a:p>
        <a:p>
          <a:pPr marL="114300" lvl="1" indent="-114300" algn="l" defTabSz="533400">
            <a:lnSpc>
              <a:spcPct val="90000"/>
            </a:lnSpc>
            <a:spcBef>
              <a:spcPct val="0"/>
            </a:spcBef>
            <a:spcAft>
              <a:spcPct val="15000"/>
            </a:spcAft>
            <a:buChar char="•"/>
          </a:pPr>
          <a:r>
            <a:rPr lang="en-US" sz="1200" kern="1200"/>
            <a:t>Thought about questions we wanted to ask </a:t>
          </a:r>
        </a:p>
        <a:p>
          <a:pPr marL="114300" lvl="1" indent="-114300" algn="l" defTabSz="533400" rtl="0">
            <a:lnSpc>
              <a:spcPct val="90000"/>
            </a:lnSpc>
            <a:spcBef>
              <a:spcPct val="0"/>
            </a:spcBef>
            <a:spcAft>
              <a:spcPct val="15000"/>
            </a:spcAft>
            <a:buChar char="•"/>
          </a:pPr>
          <a:r>
            <a:rPr lang="en-US" sz="1200" kern="1200">
              <a:latin typeface="Calibri Light" panose="020F0302020204030204"/>
            </a:rPr>
            <a:t>The original data set was clean</a:t>
          </a:r>
        </a:p>
      </dsp:txBody>
      <dsp:txXfrm>
        <a:off x="2318" y="1002737"/>
        <a:ext cx="2483044" cy="1489826"/>
      </dsp:txXfrm>
    </dsp:sp>
    <dsp:sp modelId="{291B90DC-EA19-492F-A34E-70EDF741145A}">
      <dsp:nvSpPr>
        <dsp:cNvPr id="0" name=""/>
        <dsp:cNvSpPr/>
      </dsp:nvSpPr>
      <dsp:spPr>
        <a:xfrm>
          <a:off x="5537706" y="1701931"/>
          <a:ext cx="540500" cy="91440"/>
        </a:xfrm>
        <a:custGeom>
          <a:avLst/>
          <a:gdLst/>
          <a:ahLst/>
          <a:cxnLst/>
          <a:rect l="0" t="0" r="0" b="0"/>
          <a:pathLst>
            <a:path>
              <a:moveTo>
                <a:pt x="0" y="45720"/>
              </a:moveTo>
              <a:lnTo>
                <a:pt x="54050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93678" y="1744795"/>
        <a:ext cx="28555" cy="5711"/>
      </dsp:txXfrm>
    </dsp:sp>
    <dsp:sp modelId="{3F974F16-80D3-426A-BD9A-3D0B1239F44E}">
      <dsp:nvSpPr>
        <dsp:cNvPr id="0" name=""/>
        <dsp:cNvSpPr/>
      </dsp:nvSpPr>
      <dsp:spPr>
        <a:xfrm>
          <a:off x="3056462" y="1002737"/>
          <a:ext cx="2483044" cy="14898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Changed our data set </a:t>
          </a:r>
          <a:endParaRPr lang="en-US" sz="1600" b="1" kern="1200"/>
        </a:p>
        <a:p>
          <a:pPr marL="114300" lvl="1" indent="-114300" algn="l" defTabSz="533400" rtl="0">
            <a:lnSpc>
              <a:spcPct val="90000"/>
            </a:lnSpc>
            <a:spcBef>
              <a:spcPct val="0"/>
            </a:spcBef>
            <a:spcAft>
              <a:spcPct val="15000"/>
            </a:spcAft>
            <a:buChar char="•"/>
          </a:pPr>
          <a:r>
            <a:rPr lang="en-US" sz="1200" kern="1200">
              <a:latin typeface="Calibri Light" panose="020F0302020204030204"/>
            </a:rPr>
            <a:t>Changed</a:t>
          </a:r>
          <a:r>
            <a:rPr lang="en-US" sz="1200" kern="1200"/>
            <a:t> </a:t>
          </a:r>
          <a:r>
            <a:rPr lang="en-US" sz="1200" kern="1200">
              <a:latin typeface="Calibri Light" panose="020F0302020204030204"/>
            </a:rPr>
            <a:t>our  </a:t>
          </a:r>
          <a:r>
            <a:rPr lang="en-US" sz="1200" kern="1200"/>
            <a:t>dataset because it the data was too clean</a:t>
          </a:r>
        </a:p>
        <a:p>
          <a:pPr marL="114300" lvl="1" indent="-114300" algn="l" defTabSz="533400">
            <a:lnSpc>
              <a:spcPct val="90000"/>
            </a:lnSpc>
            <a:spcBef>
              <a:spcPct val="0"/>
            </a:spcBef>
            <a:spcAft>
              <a:spcPct val="15000"/>
            </a:spcAft>
            <a:buChar char="•"/>
          </a:pPr>
          <a:r>
            <a:rPr lang="en-US" sz="1200" kern="1200"/>
            <a:t> Revised our questions </a:t>
          </a:r>
        </a:p>
      </dsp:txBody>
      <dsp:txXfrm>
        <a:off x="3056462" y="1002737"/>
        <a:ext cx="2483044" cy="1489826"/>
      </dsp:txXfrm>
    </dsp:sp>
    <dsp:sp modelId="{118614BC-13E0-4F93-871C-CDC806C91A05}">
      <dsp:nvSpPr>
        <dsp:cNvPr id="0" name=""/>
        <dsp:cNvSpPr/>
      </dsp:nvSpPr>
      <dsp:spPr>
        <a:xfrm>
          <a:off x="8591850" y="1701931"/>
          <a:ext cx="540500" cy="91440"/>
        </a:xfrm>
        <a:custGeom>
          <a:avLst/>
          <a:gdLst/>
          <a:ahLst/>
          <a:cxnLst/>
          <a:rect l="0" t="0" r="0" b="0"/>
          <a:pathLst>
            <a:path>
              <a:moveTo>
                <a:pt x="0" y="45720"/>
              </a:moveTo>
              <a:lnTo>
                <a:pt x="54050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47823" y="1744795"/>
        <a:ext cx="28555" cy="5711"/>
      </dsp:txXfrm>
    </dsp:sp>
    <dsp:sp modelId="{4F4DA37D-D825-4630-A5DE-AAF27AA1CF88}">
      <dsp:nvSpPr>
        <dsp:cNvPr id="0" name=""/>
        <dsp:cNvSpPr/>
      </dsp:nvSpPr>
      <dsp:spPr>
        <a:xfrm>
          <a:off x="6110606" y="1002737"/>
          <a:ext cx="2483044" cy="14898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Cleaning pt. 1 </a:t>
          </a:r>
          <a:endParaRPr lang="en-US" sz="1600" b="1" kern="1200"/>
        </a:p>
        <a:p>
          <a:pPr marL="114300" lvl="1" indent="-114300" algn="l" defTabSz="533400">
            <a:lnSpc>
              <a:spcPct val="90000"/>
            </a:lnSpc>
            <a:spcBef>
              <a:spcPct val="0"/>
            </a:spcBef>
            <a:spcAft>
              <a:spcPct val="15000"/>
            </a:spcAft>
            <a:buChar char="•"/>
          </a:pPr>
          <a:r>
            <a:rPr lang="en-US" sz="1200" kern="1200"/>
            <a:t>Changed white spaces to underscores </a:t>
          </a:r>
        </a:p>
        <a:p>
          <a:pPr marL="114300" lvl="1" indent="-114300" algn="l" defTabSz="533400" rtl="0">
            <a:lnSpc>
              <a:spcPct val="90000"/>
            </a:lnSpc>
            <a:spcBef>
              <a:spcPct val="0"/>
            </a:spcBef>
            <a:spcAft>
              <a:spcPct val="15000"/>
            </a:spcAft>
            <a:buChar char="•"/>
          </a:pPr>
          <a:r>
            <a:rPr lang="en-US" sz="1200" kern="1200">
              <a:latin typeface="Calibri Light" panose="020F0302020204030204"/>
            </a:rPr>
            <a:t>Separate the  hours, minute and second columns </a:t>
          </a:r>
          <a:endParaRPr lang="en-US" sz="1200" kern="1200"/>
        </a:p>
      </dsp:txBody>
      <dsp:txXfrm>
        <a:off x="6110606" y="1002737"/>
        <a:ext cx="2483044" cy="1489826"/>
      </dsp:txXfrm>
    </dsp:sp>
    <dsp:sp modelId="{0D6934A6-5642-476A-A009-DCC727E3AAFA}">
      <dsp:nvSpPr>
        <dsp:cNvPr id="0" name=""/>
        <dsp:cNvSpPr/>
      </dsp:nvSpPr>
      <dsp:spPr>
        <a:xfrm>
          <a:off x="1243840" y="2490764"/>
          <a:ext cx="9162432" cy="540500"/>
        </a:xfrm>
        <a:custGeom>
          <a:avLst/>
          <a:gdLst/>
          <a:ahLst/>
          <a:cxnLst/>
          <a:rect l="0" t="0" r="0" b="0"/>
          <a:pathLst>
            <a:path>
              <a:moveTo>
                <a:pt x="9162432" y="0"/>
              </a:moveTo>
              <a:lnTo>
                <a:pt x="9162432" y="287350"/>
              </a:lnTo>
              <a:lnTo>
                <a:pt x="0" y="287350"/>
              </a:lnTo>
              <a:lnTo>
                <a:pt x="0" y="54050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95551" y="2758158"/>
        <a:ext cx="459010" cy="5711"/>
      </dsp:txXfrm>
    </dsp:sp>
    <dsp:sp modelId="{F9DB8BA0-5B10-4ED1-9AE4-8F1019B01AC8}">
      <dsp:nvSpPr>
        <dsp:cNvPr id="0" name=""/>
        <dsp:cNvSpPr/>
      </dsp:nvSpPr>
      <dsp:spPr>
        <a:xfrm>
          <a:off x="9164750" y="1002737"/>
          <a:ext cx="2483044" cy="14898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Cleaning  pt. 2</a:t>
          </a:r>
          <a:endParaRPr lang="en-US" sz="1600" b="1" kern="1200"/>
        </a:p>
        <a:p>
          <a:pPr marL="114300" lvl="1" indent="-114300" algn="l" defTabSz="533400" rtl="0">
            <a:lnSpc>
              <a:spcPct val="90000"/>
            </a:lnSpc>
            <a:spcBef>
              <a:spcPct val="0"/>
            </a:spcBef>
            <a:spcAft>
              <a:spcPct val="15000"/>
            </a:spcAft>
            <a:buChar char="•"/>
          </a:pPr>
          <a:r>
            <a:rPr lang="en-US" sz="1200" kern="1200"/>
            <a:t>We found a lot of missing data (N/A) </a:t>
          </a:r>
        </a:p>
        <a:p>
          <a:pPr marL="114300" lvl="1" indent="-114300" algn="l" defTabSz="533400" rtl="0">
            <a:lnSpc>
              <a:spcPct val="90000"/>
            </a:lnSpc>
            <a:spcBef>
              <a:spcPct val="0"/>
            </a:spcBef>
            <a:spcAft>
              <a:spcPct val="15000"/>
            </a:spcAft>
            <a:buChar char="•"/>
          </a:pPr>
          <a:r>
            <a:rPr lang="en-US" sz="1200" kern="1200">
              <a:latin typeface="Calibri Light" panose="020F0302020204030204"/>
            </a:rPr>
            <a:t>Clean up the borough, zip code, latitude and longitude data. </a:t>
          </a:r>
        </a:p>
        <a:p>
          <a:pPr marL="114300" lvl="1" indent="-114300" algn="l" defTabSz="533400">
            <a:lnSpc>
              <a:spcPct val="90000"/>
            </a:lnSpc>
            <a:spcBef>
              <a:spcPct val="0"/>
            </a:spcBef>
            <a:spcAft>
              <a:spcPct val="15000"/>
            </a:spcAft>
            <a:buChar char="•"/>
          </a:pPr>
          <a:r>
            <a:rPr lang="en-US" sz="1200" kern="1200">
              <a:latin typeface="Calibri Light" panose="020F0302020204030204"/>
            </a:rPr>
            <a:t>Checked for outliers </a:t>
          </a:r>
        </a:p>
      </dsp:txBody>
      <dsp:txXfrm>
        <a:off x="9164750" y="1002737"/>
        <a:ext cx="2483044" cy="1489826"/>
      </dsp:txXfrm>
    </dsp:sp>
    <dsp:sp modelId="{12611874-2CFD-4786-9C2D-F71DB79409CB}">
      <dsp:nvSpPr>
        <dsp:cNvPr id="0" name=""/>
        <dsp:cNvSpPr/>
      </dsp:nvSpPr>
      <dsp:spPr>
        <a:xfrm>
          <a:off x="2483562" y="3762857"/>
          <a:ext cx="540500" cy="91440"/>
        </a:xfrm>
        <a:custGeom>
          <a:avLst/>
          <a:gdLst/>
          <a:ahLst/>
          <a:cxnLst/>
          <a:rect l="0" t="0" r="0" b="0"/>
          <a:pathLst>
            <a:path>
              <a:moveTo>
                <a:pt x="0" y="45720"/>
              </a:moveTo>
              <a:lnTo>
                <a:pt x="54050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39534" y="3805722"/>
        <a:ext cx="28555" cy="5711"/>
      </dsp:txXfrm>
    </dsp:sp>
    <dsp:sp modelId="{BACDCEBC-E648-46AE-9B6A-1FC34A4F203D}">
      <dsp:nvSpPr>
        <dsp:cNvPr id="0" name=""/>
        <dsp:cNvSpPr/>
      </dsp:nvSpPr>
      <dsp:spPr>
        <a:xfrm>
          <a:off x="2318" y="3063664"/>
          <a:ext cx="2483044" cy="14898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Data exploration/ Mapping</a:t>
          </a:r>
          <a:endParaRPr lang="en-US" sz="1600" b="1" kern="1200"/>
        </a:p>
        <a:p>
          <a:pPr marL="114300" lvl="1" indent="-114300" algn="l" defTabSz="533400" rtl="0">
            <a:lnSpc>
              <a:spcPct val="90000"/>
            </a:lnSpc>
            <a:spcBef>
              <a:spcPct val="0"/>
            </a:spcBef>
            <a:spcAft>
              <a:spcPct val="15000"/>
            </a:spcAft>
            <a:buChar char="•"/>
          </a:pPr>
          <a:r>
            <a:rPr lang="en-US" sz="1200" kern="1200">
              <a:latin typeface="Calibri Light" panose="020F0302020204030204"/>
            </a:rPr>
            <a:t>Looked into what data we wanted to explore</a:t>
          </a:r>
        </a:p>
        <a:p>
          <a:pPr marL="114300" lvl="1" indent="-114300" algn="l" defTabSz="533400" rtl="0">
            <a:lnSpc>
              <a:spcPct val="90000"/>
            </a:lnSpc>
            <a:spcBef>
              <a:spcPct val="0"/>
            </a:spcBef>
            <a:spcAft>
              <a:spcPct val="15000"/>
            </a:spcAft>
            <a:buChar char="•"/>
          </a:pPr>
          <a:r>
            <a:rPr lang="en-US" sz="1200" kern="1200">
              <a:latin typeface="Calibri Light" panose="020F0302020204030204"/>
            </a:rPr>
            <a:t>Figure out what type of maps and graphs we wanted to display</a:t>
          </a:r>
        </a:p>
      </dsp:txBody>
      <dsp:txXfrm>
        <a:off x="2318" y="3063664"/>
        <a:ext cx="2483044" cy="1489826"/>
      </dsp:txXfrm>
    </dsp:sp>
    <dsp:sp modelId="{C00DC6C0-C534-4BBD-861C-E9A94F279773}">
      <dsp:nvSpPr>
        <dsp:cNvPr id="0" name=""/>
        <dsp:cNvSpPr/>
      </dsp:nvSpPr>
      <dsp:spPr>
        <a:xfrm>
          <a:off x="5537706" y="3762857"/>
          <a:ext cx="540500" cy="91440"/>
        </a:xfrm>
        <a:custGeom>
          <a:avLst/>
          <a:gdLst/>
          <a:ahLst/>
          <a:cxnLst/>
          <a:rect l="0" t="0" r="0" b="0"/>
          <a:pathLst>
            <a:path>
              <a:moveTo>
                <a:pt x="0" y="45720"/>
              </a:moveTo>
              <a:lnTo>
                <a:pt x="54050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793678" y="3805722"/>
        <a:ext cx="28555" cy="5711"/>
      </dsp:txXfrm>
    </dsp:sp>
    <dsp:sp modelId="{8DE25114-4E42-4D4E-AA18-568C60926F86}">
      <dsp:nvSpPr>
        <dsp:cNvPr id="0" name=""/>
        <dsp:cNvSpPr/>
      </dsp:nvSpPr>
      <dsp:spPr>
        <a:xfrm>
          <a:off x="3056462" y="3063664"/>
          <a:ext cx="2483044" cy="14898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Type of information </a:t>
          </a:r>
          <a:endParaRPr lang="en-US" sz="1600" b="1" kern="1200"/>
        </a:p>
        <a:p>
          <a:pPr marL="114300" lvl="1" indent="-114300" algn="l" defTabSz="533400" rtl="0">
            <a:lnSpc>
              <a:spcPct val="90000"/>
            </a:lnSpc>
            <a:spcBef>
              <a:spcPct val="0"/>
            </a:spcBef>
            <a:spcAft>
              <a:spcPct val="15000"/>
            </a:spcAft>
            <a:buChar char="•"/>
          </a:pPr>
          <a:r>
            <a:rPr lang="en-US" sz="1200" kern="1200"/>
            <a:t>Chose to focus on boroughs, time of day, year to year data, type of incident, total incidents, incidents by </a:t>
          </a:r>
          <a:r>
            <a:rPr lang="en-US" sz="1200" kern="1200">
              <a:latin typeface="Calibri Light" panose="020F0302020204030204"/>
            </a:rPr>
            <a:t>boroughs</a:t>
          </a:r>
          <a:r>
            <a:rPr lang="en-US" sz="1200" kern="1200"/>
            <a:t> </a:t>
          </a:r>
          <a:endParaRPr lang="en-US" sz="1200" kern="1200">
            <a:latin typeface="Calibri Light" panose="020F0302020204030204"/>
          </a:endParaRPr>
        </a:p>
      </dsp:txBody>
      <dsp:txXfrm>
        <a:off x="3056462" y="3063664"/>
        <a:ext cx="2483044" cy="1489826"/>
      </dsp:txXfrm>
    </dsp:sp>
    <dsp:sp modelId="{2FEB9349-A283-4779-B9D1-A85BBFC18CFA}">
      <dsp:nvSpPr>
        <dsp:cNvPr id="0" name=""/>
        <dsp:cNvSpPr/>
      </dsp:nvSpPr>
      <dsp:spPr>
        <a:xfrm>
          <a:off x="8591850" y="3762857"/>
          <a:ext cx="540500" cy="91440"/>
        </a:xfrm>
        <a:custGeom>
          <a:avLst/>
          <a:gdLst/>
          <a:ahLst/>
          <a:cxnLst/>
          <a:rect l="0" t="0" r="0" b="0"/>
          <a:pathLst>
            <a:path>
              <a:moveTo>
                <a:pt x="0" y="45720"/>
              </a:moveTo>
              <a:lnTo>
                <a:pt x="540500"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47823" y="3805722"/>
        <a:ext cx="28555" cy="5711"/>
      </dsp:txXfrm>
    </dsp:sp>
    <dsp:sp modelId="{DACE0F26-9EAA-4005-AA45-9A334CFA5C95}">
      <dsp:nvSpPr>
        <dsp:cNvPr id="0" name=""/>
        <dsp:cNvSpPr/>
      </dsp:nvSpPr>
      <dsp:spPr>
        <a:xfrm>
          <a:off x="6110606" y="3063664"/>
          <a:ext cx="2483044" cy="14898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Regression</a:t>
          </a:r>
        </a:p>
        <a:p>
          <a:pPr marL="114300" lvl="1" indent="-114300" algn="l" defTabSz="533400" rtl="0">
            <a:lnSpc>
              <a:spcPct val="90000"/>
            </a:lnSpc>
            <a:spcBef>
              <a:spcPct val="0"/>
            </a:spcBef>
            <a:spcAft>
              <a:spcPct val="15000"/>
            </a:spcAft>
            <a:buChar char="•"/>
          </a:pPr>
          <a:r>
            <a:rPr lang="en-US" sz="1200" kern="1200">
              <a:latin typeface="Calibri Light" panose="020F0302020204030204"/>
            </a:rPr>
            <a:t>Tried 3 regression models and came out with similar R-values  </a:t>
          </a:r>
          <a:endParaRPr lang="en-US" sz="1200" kern="1200"/>
        </a:p>
      </dsp:txBody>
      <dsp:txXfrm>
        <a:off x="6110606" y="3063664"/>
        <a:ext cx="2483044" cy="1489826"/>
      </dsp:txXfrm>
    </dsp:sp>
    <dsp:sp modelId="{556BF8C3-D5C9-4800-A91A-C68BC18E8F07}">
      <dsp:nvSpPr>
        <dsp:cNvPr id="0" name=""/>
        <dsp:cNvSpPr/>
      </dsp:nvSpPr>
      <dsp:spPr>
        <a:xfrm>
          <a:off x="9164750" y="3063664"/>
          <a:ext cx="2483044" cy="148982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Predictions </a:t>
          </a:r>
          <a:endParaRPr lang="en-US" sz="1600" b="1" kern="1200"/>
        </a:p>
        <a:p>
          <a:pPr marL="114300" lvl="1" indent="-114300" algn="l" defTabSz="533400" rtl="0">
            <a:lnSpc>
              <a:spcPct val="90000"/>
            </a:lnSpc>
            <a:spcBef>
              <a:spcPct val="0"/>
            </a:spcBef>
            <a:spcAft>
              <a:spcPct val="15000"/>
            </a:spcAft>
            <a:buChar char="•"/>
          </a:pPr>
          <a:r>
            <a:rPr lang="en-US" sz="1200" kern="1200">
              <a:latin typeface="Calibri Light" panose="020F0302020204030204"/>
            </a:rPr>
            <a:t>How did the pandemic affect our trends? </a:t>
          </a:r>
        </a:p>
      </dsp:txBody>
      <dsp:txXfrm>
        <a:off x="9164750" y="3063664"/>
        <a:ext cx="2483044" cy="148982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9197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20704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39285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4968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42060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75738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78401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815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6537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17483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50513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2/14/22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23109745"/>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291F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147592" y="2336550"/>
            <a:ext cx="3218062" cy="1161914"/>
          </a:xfrm>
        </p:spPr>
        <p:txBody>
          <a:bodyPr vert="horz" lIns="91440" tIns="45720" rIns="91440" bIns="45720" rtlCol="0" anchor="b">
            <a:normAutofit fontScale="90000"/>
          </a:bodyPr>
          <a:lstStyle/>
          <a:p>
            <a:r>
              <a:rPr lang="en-US" sz="4000">
                <a:latin typeface="Times New Roman"/>
                <a:cs typeface="Calibri Light"/>
              </a:rPr>
              <a:t>NYC Motor Vehicle Crashes</a:t>
            </a:r>
          </a:p>
        </p:txBody>
      </p:sp>
      <p:sp>
        <p:nvSpPr>
          <p:cNvPr id="3" name="Subtitle 2"/>
          <p:cNvSpPr>
            <a:spLocks noGrp="1"/>
          </p:cNvSpPr>
          <p:nvPr>
            <p:ph type="subTitle" idx="1"/>
          </p:nvPr>
        </p:nvSpPr>
        <p:spPr>
          <a:xfrm>
            <a:off x="7488883" y="3826615"/>
            <a:ext cx="4087305" cy="378243"/>
          </a:xfrm>
        </p:spPr>
        <p:txBody>
          <a:bodyPr vert="horz" lIns="91440" tIns="45720" rIns="91440" bIns="45720" rtlCol="0" anchor="t">
            <a:normAutofit/>
          </a:bodyPr>
          <a:lstStyle/>
          <a:p>
            <a:pPr algn="l"/>
            <a:r>
              <a:rPr lang="en-US" sz="1800" dirty="0">
                <a:latin typeface="Times New Roman"/>
                <a:cs typeface="Times New Roman"/>
              </a:rPr>
              <a:t>  Syracuse </a:t>
            </a:r>
            <a:r>
              <a:rPr lang="en-US" sz="1800" dirty="0">
                <a:latin typeface="Garamond"/>
                <a:cs typeface="Times New Roman"/>
              </a:rPr>
              <a:t>University</a:t>
            </a:r>
            <a:r>
              <a:rPr lang="en-US" sz="1800" dirty="0">
                <a:latin typeface="Times New Roman"/>
                <a:cs typeface="Times New Roman"/>
              </a:rPr>
              <a:t> IST 687 Fall 2021</a:t>
            </a:r>
          </a:p>
        </p:txBody>
      </p:sp>
      <p:sp>
        <p:nvSpPr>
          <p:cNvPr id="12" name="Freeform: Shape 1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9">
            <a:extLst>
              <a:ext uri="{FF2B5EF4-FFF2-40B4-BE49-F238E27FC236}">
                <a16:creationId xmlns:a16="http://schemas.microsoft.com/office/drawing/2014/main" id="{ADEE7EFE-C872-4979-8F5A-D4BA88AD3FCA}"/>
              </a:ext>
            </a:extLst>
          </p:cNvPr>
          <p:cNvPicPr>
            <a:picLocks noChangeAspect="1"/>
          </p:cNvPicPr>
          <p:nvPr/>
        </p:nvPicPr>
        <p:blipFill rotWithShape="1">
          <a:blip r:embed="rId2"/>
          <a:srcRect l="16605" r="1498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TextBox 4">
            <a:extLst>
              <a:ext uri="{FF2B5EF4-FFF2-40B4-BE49-F238E27FC236}">
                <a16:creationId xmlns:a16="http://schemas.microsoft.com/office/drawing/2014/main" id="{96713CDB-49B3-406E-B8E7-88BC49D400A6}"/>
              </a:ext>
            </a:extLst>
          </p:cNvPr>
          <p:cNvSpPr txBox="1"/>
          <p:nvPr/>
        </p:nvSpPr>
        <p:spPr>
          <a:xfrm>
            <a:off x="7763141" y="4205800"/>
            <a:ext cx="37448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dirty="0">
                <a:latin typeface="Garamond"/>
                <a:cs typeface="Times New Roman"/>
              </a:rPr>
              <a:t>By </a:t>
            </a:r>
            <a:r>
              <a:rPr lang="en-US" dirty="0">
                <a:latin typeface="Garamond"/>
                <a:ea typeface="+mn-lt"/>
                <a:cs typeface="+mn-lt"/>
              </a:rPr>
              <a:t>Nora Lin and TEAM</a:t>
            </a:r>
            <a:endParaRPr lang="en-US" dirty="0">
              <a:latin typeface="Garamond"/>
              <a:cs typeface="Calibri"/>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Total Incidents by the Hour</a:t>
            </a:r>
            <a:endParaRPr lang="en-US"/>
          </a:p>
        </p:txBody>
      </p:sp>
      <p:sp>
        <p:nvSpPr>
          <p:cNvPr id="5" name="TextBox 4">
            <a:extLst>
              <a:ext uri="{FF2B5EF4-FFF2-40B4-BE49-F238E27FC236}">
                <a16:creationId xmlns:a16="http://schemas.microsoft.com/office/drawing/2014/main" id="{335A2AED-6486-4D4F-BA5A-5606E5C1323A}"/>
              </a:ext>
            </a:extLst>
          </p:cNvPr>
          <p:cNvSpPr txBox="1"/>
          <p:nvPr/>
        </p:nvSpPr>
        <p:spPr>
          <a:xfrm>
            <a:off x="716845" y="82973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10</a:t>
            </a:r>
          </a:p>
        </p:txBody>
      </p:sp>
      <p:sp>
        <p:nvSpPr>
          <p:cNvPr id="6" name="Content Placeholder 2">
            <a:extLst>
              <a:ext uri="{FF2B5EF4-FFF2-40B4-BE49-F238E27FC236}">
                <a16:creationId xmlns:a16="http://schemas.microsoft.com/office/drawing/2014/main" id="{76D3F0AB-A871-4B6C-A170-516B49A6C400}"/>
              </a:ext>
            </a:extLst>
          </p:cNvPr>
          <p:cNvSpPr txBox="1">
            <a:spLocks/>
          </p:cNvSpPr>
          <p:nvPr/>
        </p:nvSpPr>
        <p:spPr>
          <a:xfrm>
            <a:off x="556365" y="2091674"/>
            <a:ext cx="3831227" cy="3893937"/>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solidFill>
                  <a:srgbClr val="28467A"/>
                </a:solidFill>
                <a:latin typeface="Garamond"/>
                <a:cs typeface="Calibri"/>
              </a:rPr>
              <a:t>Since we cleaned our data from a single variable that contained the date and time into separate variables for Month, Day, Year, Hour, Minute, and Second, we were able to explore which hours the incidents occurred. </a:t>
            </a:r>
            <a:endParaRPr lang="en-US">
              <a:solidFill>
                <a:srgbClr val="000000"/>
              </a:solidFill>
              <a:latin typeface="Calibri" panose="020F0502020204030204"/>
              <a:cs typeface="Calibri"/>
            </a:endParaRPr>
          </a:p>
          <a:p>
            <a:pPr marL="285750" indent="-285750"/>
            <a:r>
              <a:rPr lang="en-US" sz="1800">
                <a:solidFill>
                  <a:srgbClr val="28467A"/>
                </a:solidFill>
                <a:latin typeface="Garamond"/>
                <a:cs typeface="Calibri"/>
              </a:rPr>
              <a:t>The graph to the left shows a bimodal distribution. </a:t>
            </a:r>
            <a:endParaRPr lang="en-US">
              <a:solidFill>
                <a:srgbClr val="000000"/>
              </a:solidFill>
              <a:latin typeface="Calibri" panose="020F0502020204030204"/>
              <a:cs typeface="Calibri"/>
            </a:endParaRPr>
          </a:p>
          <a:p>
            <a:pPr marL="285750" indent="-285750"/>
            <a:r>
              <a:rPr lang="en-US" sz="1800">
                <a:solidFill>
                  <a:srgbClr val="28467A"/>
                </a:solidFill>
                <a:latin typeface="Garamond"/>
                <a:cs typeface="Calibri"/>
              </a:rPr>
              <a:t>The number of total incidents between 7am and 11pm presents closely to a normal distribution.</a:t>
            </a:r>
            <a:endParaRPr lang="en-US">
              <a:solidFill>
                <a:srgbClr val="000000"/>
              </a:solidFill>
              <a:latin typeface="Calibri" panose="020F0502020204030204"/>
              <a:cs typeface="Calibri"/>
            </a:endParaRPr>
          </a:p>
          <a:p>
            <a:pPr marL="285750" indent="-285750"/>
            <a:r>
              <a:rPr lang="en-US" sz="1900">
                <a:solidFill>
                  <a:srgbClr val="28467A"/>
                </a:solidFill>
                <a:latin typeface="Garamond"/>
                <a:cs typeface="Calibri"/>
              </a:rPr>
              <a:t>As expected, we see incidents increase and remain higher during hours during the day since more people would be awake.</a:t>
            </a:r>
          </a:p>
          <a:p>
            <a:pPr marL="285750" indent="-285750"/>
            <a:r>
              <a:rPr lang="en-US" sz="1900">
                <a:solidFill>
                  <a:srgbClr val="28467A"/>
                </a:solidFill>
                <a:latin typeface="Garamond"/>
                <a:cs typeface="Calibri"/>
              </a:rPr>
              <a:t>We can see a sharp </a:t>
            </a:r>
            <a:r>
              <a:rPr lang="en-US" sz="1800">
                <a:solidFill>
                  <a:srgbClr val="28467A"/>
                </a:solidFill>
                <a:latin typeface="Garamond"/>
                <a:cs typeface="Calibri" panose="020F0502020204030204"/>
              </a:rPr>
              <a:t>spike in the number of incidents between 7am and 8am which could be the result of the morning commute.</a:t>
            </a:r>
          </a:p>
          <a:p>
            <a:pPr marL="285750" indent="-285750"/>
            <a:endParaRPr lang="en-US" sz="1800">
              <a:solidFill>
                <a:srgbClr val="28467A"/>
              </a:solidFill>
              <a:latin typeface="Garamond"/>
              <a:cs typeface="Calibri" panose="020F0502020204030204"/>
            </a:endParaRPr>
          </a:p>
          <a:p>
            <a:pPr marL="0" indent="0">
              <a:buNone/>
            </a:pPr>
            <a:endParaRPr lang="en-US">
              <a:cs typeface="Calibri" panose="020F0502020204030204"/>
            </a:endParaRPr>
          </a:p>
          <a:p>
            <a:endParaRPr lang="en-US">
              <a:cs typeface="Calibri" panose="020F0502020204030204"/>
            </a:endParaRPr>
          </a:p>
          <a:p>
            <a:endParaRPr lang="en-US">
              <a:cs typeface="Calibri" panose="020F0502020204030204"/>
            </a:endParaRPr>
          </a:p>
        </p:txBody>
      </p:sp>
      <p:pic>
        <p:nvPicPr>
          <p:cNvPr id="2" name="Picture 6" descr="Chart, histogram&#10;&#10;Description automatically generated">
            <a:extLst>
              <a:ext uri="{FF2B5EF4-FFF2-40B4-BE49-F238E27FC236}">
                <a16:creationId xmlns:a16="http://schemas.microsoft.com/office/drawing/2014/main" id="{91F6CF86-23D1-44E3-9FB4-11064BE9DD80}"/>
              </a:ext>
            </a:extLst>
          </p:cNvPr>
          <p:cNvPicPr>
            <a:picLocks noChangeAspect="1"/>
          </p:cNvPicPr>
          <p:nvPr/>
        </p:nvPicPr>
        <p:blipFill>
          <a:blip r:embed="rId2"/>
          <a:stretch>
            <a:fillRect/>
          </a:stretch>
        </p:blipFill>
        <p:spPr>
          <a:xfrm>
            <a:off x="4645571" y="1712194"/>
            <a:ext cx="7413733" cy="4655440"/>
          </a:xfrm>
          <a:prstGeom prst="rect">
            <a:avLst/>
          </a:prstGeom>
        </p:spPr>
      </p:pic>
    </p:spTree>
    <p:extLst>
      <p:ext uri="{BB962C8B-B14F-4D97-AF65-F5344CB8AC3E}">
        <p14:creationId xmlns:p14="http://schemas.microsoft.com/office/powerpoint/2010/main" val="3748925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64E3-D886-4292-B346-351536915766}"/>
              </a:ext>
            </a:extLst>
          </p:cNvPr>
          <p:cNvSpPr>
            <a:spLocks noGrp="1"/>
          </p:cNvSpPr>
          <p:nvPr>
            <p:ph type="title"/>
          </p:nvPr>
        </p:nvSpPr>
        <p:spPr>
          <a:xfrm>
            <a:off x="3698259" y="381033"/>
            <a:ext cx="7745945" cy="1036525"/>
          </a:xfrm>
        </p:spPr>
        <p:txBody>
          <a:bodyPr vert="horz" lIns="91440" tIns="45720" rIns="91440" bIns="45720" rtlCol="0" anchor="b">
            <a:normAutofit/>
          </a:bodyPr>
          <a:lstStyle/>
          <a:p>
            <a:pPr algn="r"/>
            <a:r>
              <a:rPr lang="en-US" sz="3200" dirty="0">
                <a:solidFill>
                  <a:srgbClr val="000000"/>
                </a:solidFill>
                <a:latin typeface="Garamond"/>
                <a:cs typeface="Calibri Light"/>
              </a:rPr>
              <a:t> </a:t>
            </a:r>
            <a:r>
              <a:rPr lang="en-US" sz="3200" dirty="0">
                <a:solidFill>
                  <a:srgbClr val="28467A"/>
                </a:solidFill>
                <a:latin typeface="Garamond"/>
                <a:cs typeface="Calibri Light"/>
              </a:rPr>
              <a:t>Data Exploration: Total Incidents by Borough</a:t>
            </a:r>
          </a:p>
        </p:txBody>
      </p:sp>
      <p:sp>
        <p:nvSpPr>
          <p:cNvPr id="4" name="Rectangle 3">
            <a:extLst>
              <a:ext uri="{FF2B5EF4-FFF2-40B4-BE49-F238E27FC236}">
                <a16:creationId xmlns:a16="http://schemas.microsoft.com/office/drawing/2014/main" id="{FCC1E2FE-E207-448C-A26D-A990644E1E81}"/>
              </a:ext>
            </a:extLst>
          </p:cNvPr>
          <p:cNvSpPr/>
          <p:nvPr/>
        </p:nvSpPr>
        <p:spPr>
          <a:xfrm>
            <a:off x="0" y="2418820"/>
            <a:ext cx="12206908" cy="4436357"/>
          </a:xfrm>
          <a:prstGeom prst="rect">
            <a:avLst/>
          </a:prstGeom>
          <a:solidFill>
            <a:srgbClr val="6291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4635B6-828A-405D-B775-DEC6ADB998A7}"/>
              </a:ext>
            </a:extLst>
          </p:cNvPr>
          <p:cNvSpPr txBox="1"/>
          <p:nvPr/>
        </p:nvSpPr>
        <p:spPr>
          <a:xfrm>
            <a:off x="616857" y="2816309"/>
            <a:ext cx="1072444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latin typeface="Garamond"/>
                <a:cs typeface="Calibri"/>
              </a:rPr>
              <a:t>After looking at the numbers for total incidents, we decided to look more closely at the incidents for each Borough of the City. </a:t>
            </a:r>
          </a:p>
          <a:p>
            <a:endParaRPr lang="en-US" sz="2800">
              <a:solidFill>
                <a:srgbClr val="FFFFFF"/>
              </a:solidFill>
              <a:latin typeface="Garamond"/>
              <a:cs typeface="Calibri"/>
            </a:endParaRPr>
          </a:p>
          <a:p>
            <a:r>
              <a:rPr lang="en-US" sz="2800">
                <a:solidFill>
                  <a:srgbClr val="FFFFFF"/>
                </a:solidFill>
                <a:latin typeface="Garamond"/>
                <a:cs typeface="Calibri"/>
              </a:rPr>
              <a:t>What we are looking for:</a:t>
            </a:r>
          </a:p>
          <a:p>
            <a:pPr marL="914400" lvl="1" indent="-457200">
              <a:buFont typeface="Arial"/>
              <a:buChar char="•"/>
            </a:pPr>
            <a:r>
              <a:rPr lang="en-US" sz="2800">
                <a:solidFill>
                  <a:srgbClr val="FFFFFF"/>
                </a:solidFill>
                <a:latin typeface="Garamond"/>
                <a:cs typeface="Calibri"/>
              </a:rPr>
              <a:t>How do the incidents vary per Borough? </a:t>
            </a:r>
          </a:p>
          <a:p>
            <a:pPr marL="914400" lvl="1" indent="-457200">
              <a:buFont typeface="Arial"/>
              <a:buChar char="•"/>
            </a:pPr>
            <a:r>
              <a:rPr lang="en-US" sz="2800">
                <a:solidFill>
                  <a:srgbClr val="FFFFFF"/>
                </a:solidFill>
                <a:latin typeface="Garamond"/>
                <a:cs typeface="Calibri"/>
              </a:rPr>
              <a:t>Do different Boroughs have different hourly highs?</a:t>
            </a:r>
          </a:p>
        </p:txBody>
      </p:sp>
      <p:sp>
        <p:nvSpPr>
          <p:cNvPr id="7" name="TextBox 6">
            <a:extLst>
              <a:ext uri="{FF2B5EF4-FFF2-40B4-BE49-F238E27FC236}">
                <a16:creationId xmlns:a16="http://schemas.microsoft.com/office/drawing/2014/main" id="{B163FECB-BB99-41E3-8EA4-36F975F5AD8B}"/>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11</a:t>
            </a:r>
          </a:p>
        </p:txBody>
      </p:sp>
    </p:spTree>
    <p:extLst>
      <p:ext uri="{BB962C8B-B14F-4D97-AF65-F5344CB8AC3E}">
        <p14:creationId xmlns:p14="http://schemas.microsoft.com/office/powerpoint/2010/main" val="2827673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Total Incidents by Borough</a:t>
            </a:r>
          </a:p>
        </p:txBody>
      </p:sp>
      <p:pic>
        <p:nvPicPr>
          <p:cNvPr id="2" name="Picture 3" descr="Chart, bar chart&#10;&#10;Description automatically generated">
            <a:extLst>
              <a:ext uri="{FF2B5EF4-FFF2-40B4-BE49-F238E27FC236}">
                <a16:creationId xmlns:a16="http://schemas.microsoft.com/office/drawing/2014/main" id="{396B5EB2-5837-4AAC-A991-3148462FDBA3}"/>
              </a:ext>
            </a:extLst>
          </p:cNvPr>
          <p:cNvPicPr>
            <a:picLocks noChangeAspect="1"/>
          </p:cNvPicPr>
          <p:nvPr/>
        </p:nvPicPr>
        <p:blipFill>
          <a:blip r:embed="rId2"/>
          <a:stretch>
            <a:fillRect/>
          </a:stretch>
        </p:blipFill>
        <p:spPr>
          <a:xfrm>
            <a:off x="3528848" y="1813595"/>
            <a:ext cx="8661838" cy="4813930"/>
          </a:xfrm>
          <a:prstGeom prst="rect">
            <a:avLst/>
          </a:prstGeom>
        </p:spPr>
      </p:pic>
      <p:sp>
        <p:nvSpPr>
          <p:cNvPr id="4" name="Content Placeholder 2">
            <a:extLst>
              <a:ext uri="{FF2B5EF4-FFF2-40B4-BE49-F238E27FC236}">
                <a16:creationId xmlns:a16="http://schemas.microsoft.com/office/drawing/2014/main" id="{045939AA-3A50-47B4-9D3B-3620FE8F1F0C}"/>
              </a:ext>
            </a:extLst>
          </p:cNvPr>
          <p:cNvSpPr txBox="1">
            <a:spLocks/>
          </p:cNvSpPr>
          <p:nvPr/>
        </p:nvSpPr>
        <p:spPr>
          <a:xfrm>
            <a:off x="140264" y="2199787"/>
            <a:ext cx="3266296" cy="28759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solidFill>
                  <a:srgbClr val="28467A"/>
                </a:solidFill>
                <a:latin typeface="Garamond"/>
                <a:cs typeface="Calibri"/>
              </a:rPr>
              <a:t>We can see clear ranking of the different borough with regards to the total number of incidents in 2018 and 2019.</a:t>
            </a:r>
          </a:p>
          <a:p>
            <a:pPr marL="285750" indent="-285750"/>
            <a:r>
              <a:rPr lang="en-US" sz="1800">
                <a:solidFill>
                  <a:srgbClr val="28467A"/>
                </a:solidFill>
                <a:latin typeface="Garamond"/>
                <a:cs typeface="Calibri"/>
              </a:rPr>
              <a:t>Staten Island has the most number of total incidents and the Bronx has the least number of total incidents.</a:t>
            </a:r>
          </a:p>
          <a:p>
            <a:r>
              <a:rPr lang="en-US" sz="1800">
                <a:solidFill>
                  <a:srgbClr val="28467A"/>
                </a:solidFill>
                <a:latin typeface="Garamond"/>
                <a:cs typeface="Calibri"/>
              </a:rPr>
              <a:t>Trend is almost identical from 2018 to 2019.</a:t>
            </a:r>
          </a:p>
          <a:p>
            <a:endParaRPr lang="en-US" sz="1800">
              <a:solidFill>
                <a:srgbClr val="28467A"/>
              </a:solidFill>
              <a:latin typeface="Garamond"/>
              <a:cs typeface="Calibri"/>
            </a:endParaRPr>
          </a:p>
          <a:p>
            <a:endParaRPr lang="en-US">
              <a:cs typeface="Calibri" panose="020F0502020204030204"/>
            </a:endParaRPr>
          </a:p>
        </p:txBody>
      </p:sp>
      <p:sp>
        <p:nvSpPr>
          <p:cNvPr id="8" name="TextBox 7">
            <a:extLst>
              <a:ext uri="{FF2B5EF4-FFF2-40B4-BE49-F238E27FC236}">
                <a16:creationId xmlns:a16="http://schemas.microsoft.com/office/drawing/2014/main" id="{37E5F619-5374-4663-B333-DBB427BAD8CE}"/>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12</a:t>
            </a:r>
            <a:endParaRPr lang="en-US" sz="3200" dirty="0">
              <a:solidFill>
                <a:srgbClr val="000000"/>
              </a:solidFill>
              <a:latin typeface="Calibri"/>
              <a:cs typeface="Calibri"/>
            </a:endParaRPr>
          </a:p>
        </p:txBody>
      </p:sp>
      <p:sp>
        <p:nvSpPr>
          <p:cNvPr id="5" name="TextBox 4">
            <a:extLst>
              <a:ext uri="{FF2B5EF4-FFF2-40B4-BE49-F238E27FC236}">
                <a16:creationId xmlns:a16="http://schemas.microsoft.com/office/drawing/2014/main" id="{35DAA91D-ACFD-4DA4-9638-FD17B18837E0}"/>
              </a:ext>
            </a:extLst>
          </p:cNvPr>
          <p:cNvSpPr txBox="1"/>
          <p:nvPr/>
        </p:nvSpPr>
        <p:spPr>
          <a:xfrm>
            <a:off x="331694" y="5115005"/>
            <a:ext cx="3076174" cy="1200329"/>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28467A"/>
                </a:solidFill>
                <a:latin typeface="Garamond"/>
                <a:cs typeface="Calibri"/>
              </a:rPr>
              <a:t>Insight: </a:t>
            </a:r>
            <a:r>
              <a:rPr lang="en-US" dirty="0">
                <a:solidFill>
                  <a:srgbClr val="28467A"/>
                </a:solidFill>
                <a:latin typeface="Garamond"/>
                <a:cs typeface="Calibri"/>
              </a:rPr>
              <a:t>This trend is not surprising. Staten Island, queens and Brooklyn are larger than Manhattan and the Bronx</a:t>
            </a:r>
          </a:p>
        </p:txBody>
      </p:sp>
    </p:spTree>
    <p:extLst>
      <p:ext uri="{BB962C8B-B14F-4D97-AF65-F5344CB8AC3E}">
        <p14:creationId xmlns:p14="http://schemas.microsoft.com/office/powerpoint/2010/main" val="964883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Total Incidents by the Hour</a:t>
            </a:r>
            <a:endParaRPr lang="en-US"/>
          </a:p>
        </p:txBody>
      </p:sp>
      <p:pic>
        <p:nvPicPr>
          <p:cNvPr id="4" name="Picture 7" descr="Chart, histogram&#10;&#10;Description automatically generated">
            <a:extLst>
              <a:ext uri="{FF2B5EF4-FFF2-40B4-BE49-F238E27FC236}">
                <a16:creationId xmlns:a16="http://schemas.microsoft.com/office/drawing/2014/main" id="{F5C5D62D-475F-4DCD-9201-0ED602AEDA3A}"/>
              </a:ext>
            </a:extLst>
          </p:cNvPr>
          <p:cNvPicPr>
            <a:picLocks noChangeAspect="1"/>
          </p:cNvPicPr>
          <p:nvPr/>
        </p:nvPicPr>
        <p:blipFill rotWithShape="1">
          <a:blip r:embed="rId2"/>
          <a:srcRect r="20751" b="136"/>
          <a:stretch/>
        </p:blipFill>
        <p:spPr>
          <a:xfrm>
            <a:off x="4510231" y="1611342"/>
            <a:ext cx="6650924" cy="5264976"/>
          </a:xfrm>
          <a:prstGeom prst="rect">
            <a:avLst/>
          </a:prstGeom>
        </p:spPr>
      </p:pic>
      <p:sp>
        <p:nvSpPr>
          <p:cNvPr id="8" name="TextBox 7">
            <a:extLst>
              <a:ext uri="{FF2B5EF4-FFF2-40B4-BE49-F238E27FC236}">
                <a16:creationId xmlns:a16="http://schemas.microsoft.com/office/drawing/2014/main" id="{E89C619B-6A06-4A96-BAD1-CB7E3A5E0FCE}"/>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13</a:t>
            </a:r>
          </a:p>
        </p:txBody>
      </p:sp>
      <p:sp>
        <p:nvSpPr>
          <p:cNvPr id="7" name="Content Placeholder 2">
            <a:extLst>
              <a:ext uri="{FF2B5EF4-FFF2-40B4-BE49-F238E27FC236}">
                <a16:creationId xmlns:a16="http://schemas.microsoft.com/office/drawing/2014/main" id="{50DB5714-974B-45E1-86E6-879C7A43D585}"/>
              </a:ext>
            </a:extLst>
          </p:cNvPr>
          <p:cNvSpPr txBox="1">
            <a:spLocks/>
          </p:cNvSpPr>
          <p:nvPr/>
        </p:nvSpPr>
        <p:spPr>
          <a:xfrm>
            <a:off x="762623" y="1942306"/>
            <a:ext cx="3266296" cy="4458667"/>
          </a:xfrm>
          <a:prstGeom prst="rect">
            <a:avLst/>
          </a:prstGeom>
        </p:spPr>
        <p:txBody>
          <a:bodyPr vert="horz" lIns="91440" tIns="45720" rIns="91440" bIns="45720" rtlCol="0" anchor="t">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dirty="0">
                <a:solidFill>
                  <a:srgbClr val="28467A"/>
                </a:solidFill>
                <a:latin typeface="Garamond"/>
                <a:cs typeface="Calibri"/>
              </a:rPr>
              <a:t>Breakdown of incidents per hour for each Borough.</a:t>
            </a:r>
          </a:p>
          <a:p>
            <a:pPr marL="285750" indent="-285750">
              <a:buFont typeface="Arial"/>
              <a:buChar char="•"/>
            </a:pPr>
            <a:endParaRPr lang="en-US">
              <a:solidFill>
                <a:srgbClr val="28467A"/>
              </a:solidFill>
              <a:latin typeface="Garamond"/>
              <a:cs typeface="Calibri"/>
            </a:endParaRPr>
          </a:p>
          <a:p>
            <a:pPr marL="285750" indent="-285750">
              <a:buFont typeface="Arial"/>
              <a:buChar char="•"/>
            </a:pPr>
            <a:r>
              <a:rPr lang="en-US" sz="1800" dirty="0">
                <a:solidFill>
                  <a:srgbClr val="28467A"/>
                </a:solidFill>
                <a:latin typeface="Garamond"/>
                <a:cs typeface="Calibri"/>
              </a:rPr>
              <a:t>The vertical red lines </a:t>
            </a:r>
            <a:r>
              <a:rPr lang="en-US" dirty="0">
                <a:solidFill>
                  <a:srgbClr val="28467A"/>
                </a:solidFill>
                <a:latin typeface="Garamond"/>
                <a:cs typeface="Calibri"/>
              </a:rPr>
              <a:t>represent</a:t>
            </a:r>
            <a:r>
              <a:rPr lang="en-US" sz="1800" dirty="0">
                <a:solidFill>
                  <a:srgbClr val="28467A"/>
                </a:solidFill>
                <a:latin typeface="Garamond"/>
                <a:cs typeface="Calibri"/>
              </a:rPr>
              <a:t> 8am to 5pm, a </a:t>
            </a:r>
            <a:r>
              <a:rPr lang="en-US" dirty="0">
                <a:solidFill>
                  <a:srgbClr val="28467A"/>
                </a:solidFill>
                <a:latin typeface="Garamond"/>
                <a:cs typeface="Calibri"/>
              </a:rPr>
              <a:t>typical</a:t>
            </a:r>
            <a:r>
              <a:rPr lang="en-US" sz="1800" dirty="0">
                <a:solidFill>
                  <a:srgbClr val="28467A"/>
                </a:solidFill>
                <a:latin typeface="Garamond"/>
                <a:cs typeface="Calibri"/>
              </a:rPr>
              <a:t> </a:t>
            </a:r>
            <a:r>
              <a:rPr lang="en-US" dirty="0">
                <a:solidFill>
                  <a:srgbClr val="28467A"/>
                </a:solidFill>
                <a:latin typeface="Garamond"/>
                <a:cs typeface="Calibri"/>
              </a:rPr>
              <a:t>workday</a:t>
            </a:r>
            <a:r>
              <a:rPr lang="en-US" sz="1800" dirty="0">
                <a:solidFill>
                  <a:srgbClr val="28467A"/>
                </a:solidFill>
                <a:latin typeface="Garamond"/>
                <a:cs typeface="Calibri"/>
              </a:rPr>
              <a:t>. </a:t>
            </a:r>
          </a:p>
          <a:p>
            <a:pPr marL="285750" indent="-285750">
              <a:buFont typeface="Arial"/>
              <a:buChar char="•"/>
            </a:pPr>
            <a:endParaRPr lang="en-US">
              <a:solidFill>
                <a:srgbClr val="28467A"/>
              </a:solidFill>
              <a:latin typeface="Garamond"/>
              <a:cs typeface="Calibri"/>
            </a:endParaRPr>
          </a:p>
          <a:p>
            <a:pPr marL="285750" indent="-285750">
              <a:buFont typeface="Arial"/>
              <a:buChar char="•"/>
            </a:pPr>
            <a:r>
              <a:rPr lang="en-US" sz="1800" dirty="0">
                <a:solidFill>
                  <a:srgbClr val="28467A"/>
                </a:solidFill>
                <a:latin typeface="Garamond"/>
                <a:cs typeface="Calibri"/>
              </a:rPr>
              <a:t>The majority of total </a:t>
            </a:r>
            <a:r>
              <a:rPr lang="en-US" dirty="0">
                <a:solidFill>
                  <a:srgbClr val="28467A"/>
                </a:solidFill>
                <a:latin typeface="Garamond"/>
                <a:cs typeface="Calibri"/>
              </a:rPr>
              <a:t>incidents </a:t>
            </a:r>
            <a:r>
              <a:rPr lang="en-US" sz="1800" dirty="0">
                <a:solidFill>
                  <a:srgbClr val="28467A"/>
                </a:solidFill>
                <a:latin typeface="Garamond"/>
                <a:cs typeface="Calibri"/>
              </a:rPr>
              <a:t>tend to occur during the middle of the day/after-mid rather than the early and later hours.</a:t>
            </a:r>
            <a:r>
              <a:rPr lang="en-US" dirty="0">
                <a:solidFill>
                  <a:srgbClr val="28467A"/>
                </a:solidFill>
                <a:latin typeface="Garamond"/>
                <a:cs typeface="Calibri"/>
              </a:rPr>
              <a:t> </a:t>
            </a:r>
            <a:endParaRPr lang="en-US" dirty="0"/>
          </a:p>
          <a:p>
            <a:pPr marL="285750" indent="-285750">
              <a:buFont typeface="Arial"/>
              <a:buChar char="•"/>
            </a:pPr>
            <a:endParaRPr lang="en-US" b="1">
              <a:solidFill>
                <a:srgbClr val="28467A"/>
              </a:solidFill>
              <a:latin typeface="Garamond"/>
              <a:cs typeface="Calibri"/>
            </a:endParaRPr>
          </a:p>
          <a:p>
            <a:pPr marL="285750" indent="-285750">
              <a:buFont typeface="Arial"/>
              <a:buChar char="•"/>
            </a:pPr>
            <a:r>
              <a:rPr lang="en-US" sz="1800" dirty="0">
                <a:solidFill>
                  <a:srgbClr val="28467A"/>
                </a:solidFill>
                <a:latin typeface="Garamond"/>
                <a:cs typeface="Calibri"/>
              </a:rPr>
              <a:t>This</a:t>
            </a:r>
            <a:r>
              <a:rPr lang="en-US" dirty="0">
                <a:solidFill>
                  <a:srgbClr val="28467A"/>
                </a:solidFill>
                <a:latin typeface="Garamond"/>
                <a:cs typeface="Calibri"/>
              </a:rPr>
              <a:t> is expected</a:t>
            </a:r>
            <a:r>
              <a:rPr lang="en-US" sz="1800" dirty="0">
                <a:solidFill>
                  <a:srgbClr val="28467A"/>
                </a:solidFill>
                <a:latin typeface="Garamond"/>
                <a:cs typeface="Calibri"/>
              </a:rPr>
              <a:t> because most </a:t>
            </a:r>
            <a:r>
              <a:rPr lang="en-US" dirty="0">
                <a:solidFill>
                  <a:srgbClr val="28467A"/>
                </a:solidFill>
                <a:latin typeface="Garamond"/>
                <a:cs typeface="Calibri"/>
              </a:rPr>
              <a:t>of the population is active during these hours.</a:t>
            </a:r>
          </a:p>
          <a:p>
            <a:pPr marL="285750" indent="-285750">
              <a:buFont typeface="Arial"/>
              <a:buChar char="•"/>
            </a:pPr>
            <a:endParaRPr lang="en-US">
              <a:cs typeface="Calibri"/>
            </a:endParaRPr>
          </a:p>
          <a:p>
            <a:endParaRPr lang="en-US">
              <a:cs typeface="Calibri"/>
            </a:endParaRPr>
          </a:p>
        </p:txBody>
      </p:sp>
    </p:spTree>
    <p:extLst>
      <p:ext uri="{BB962C8B-B14F-4D97-AF65-F5344CB8AC3E}">
        <p14:creationId xmlns:p14="http://schemas.microsoft.com/office/powerpoint/2010/main" val="3971948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64E3-D886-4292-B346-351536915766}"/>
              </a:ext>
            </a:extLst>
          </p:cNvPr>
          <p:cNvSpPr>
            <a:spLocks noGrp="1"/>
          </p:cNvSpPr>
          <p:nvPr>
            <p:ph type="title"/>
          </p:nvPr>
        </p:nvSpPr>
        <p:spPr>
          <a:xfrm>
            <a:off x="2748518" y="381033"/>
            <a:ext cx="8695686" cy="1036525"/>
          </a:xfrm>
        </p:spPr>
        <p:txBody>
          <a:bodyPr vert="horz" lIns="91440" tIns="45720" rIns="91440" bIns="45720" rtlCol="0" anchor="b">
            <a:normAutofit/>
          </a:bodyPr>
          <a:lstStyle/>
          <a:p>
            <a:pPr algn="r"/>
            <a:r>
              <a:rPr lang="en-US" sz="3200">
                <a:solidFill>
                  <a:srgbClr val="000000"/>
                </a:solidFill>
                <a:latin typeface="Garamond"/>
                <a:cs typeface="Calibri Light"/>
              </a:rPr>
              <a:t> </a:t>
            </a:r>
            <a:r>
              <a:rPr lang="en-US" sz="3200">
                <a:solidFill>
                  <a:srgbClr val="28467A"/>
                </a:solidFill>
                <a:latin typeface="Garamond"/>
                <a:cs typeface="Calibri Light"/>
              </a:rPr>
              <a:t>Data Exploration: Pedestrians vs Cyclist &amp; Motorist</a:t>
            </a:r>
          </a:p>
        </p:txBody>
      </p:sp>
      <p:sp>
        <p:nvSpPr>
          <p:cNvPr id="4" name="Rectangle 3">
            <a:extLst>
              <a:ext uri="{FF2B5EF4-FFF2-40B4-BE49-F238E27FC236}">
                <a16:creationId xmlns:a16="http://schemas.microsoft.com/office/drawing/2014/main" id="{FCC1E2FE-E207-448C-A26D-A990644E1E81}"/>
              </a:ext>
            </a:extLst>
          </p:cNvPr>
          <p:cNvSpPr/>
          <p:nvPr/>
        </p:nvSpPr>
        <p:spPr>
          <a:xfrm>
            <a:off x="0" y="2418820"/>
            <a:ext cx="12206908" cy="4436357"/>
          </a:xfrm>
          <a:prstGeom prst="rect">
            <a:avLst/>
          </a:prstGeom>
          <a:solidFill>
            <a:srgbClr val="6291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4635B6-828A-405D-B775-DEC6ADB998A7}"/>
              </a:ext>
            </a:extLst>
          </p:cNvPr>
          <p:cNvSpPr txBox="1"/>
          <p:nvPr/>
        </p:nvSpPr>
        <p:spPr>
          <a:xfrm>
            <a:off x="808811" y="3275836"/>
            <a:ext cx="1072444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latin typeface="Garamond"/>
                <a:cs typeface="Calibri"/>
              </a:rPr>
              <a:t>We wanted to narrow down our analysis to once type of incident category and decided to focus on Pedestrians. This is because:</a:t>
            </a:r>
          </a:p>
          <a:p>
            <a:endParaRPr lang="en-US" sz="2800">
              <a:solidFill>
                <a:srgbClr val="FFFFFF"/>
              </a:solidFill>
              <a:latin typeface="Garamond"/>
              <a:cs typeface="Calibri"/>
            </a:endParaRPr>
          </a:p>
          <a:p>
            <a:pPr marL="457200" indent="-457200">
              <a:buFont typeface="Arial"/>
              <a:buChar char="•"/>
            </a:pPr>
            <a:r>
              <a:rPr lang="en-US" sz="2800">
                <a:solidFill>
                  <a:srgbClr val="FFFFFF"/>
                </a:solidFill>
                <a:latin typeface="Garamond"/>
                <a:cs typeface="Calibri"/>
              </a:rPr>
              <a:t>A majority of NYC residents don’t own a car in the city.</a:t>
            </a:r>
          </a:p>
          <a:p>
            <a:pPr marL="457200" indent="-457200">
              <a:buFont typeface="Arial"/>
              <a:buChar char="•"/>
            </a:pPr>
            <a:r>
              <a:rPr lang="en-US" sz="2800">
                <a:solidFill>
                  <a:srgbClr val="FFFFFF"/>
                </a:solidFill>
                <a:latin typeface="Garamond"/>
                <a:cs typeface="Calibri"/>
              </a:rPr>
              <a:t>Motorist category had a lot of clutter and potentially bad data due to manual recording of vehicle codes.</a:t>
            </a:r>
          </a:p>
          <a:p>
            <a:pPr marL="457200" indent="-457200">
              <a:buFont typeface="Arial"/>
              <a:buChar char="•"/>
            </a:pPr>
            <a:endParaRPr lang="en-US" sz="2800">
              <a:solidFill>
                <a:srgbClr val="FFFFFF"/>
              </a:solidFill>
              <a:latin typeface="Garamond"/>
              <a:cs typeface="Calibri"/>
            </a:endParaRPr>
          </a:p>
          <a:p>
            <a:endParaRPr lang="en-US" sz="2800">
              <a:solidFill>
                <a:srgbClr val="FFFFFF"/>
              </a:solidFill>
              <a:latin typeface="Garamond"/>
              <a:cs typeface="Calibri"/>
            </a:endParaRPr>
          </a:p>
        </p:txBody>
      </p:sp>
      <p:sp>
        <p:nvSpPr>
          <p:cNvPr id="7" name="TextBox 6">
            <a:extLst>
              <a:ext uri="{FF2B5EF4-FFF2-40B4-BE49-F238E27FC236}">
                <a16:creationId xmlns:a16="http://schemas.microsoft.com/office/drawing/2014/main" id="{B163FECB-BB99-41E3-8EA4-36F975F5AD8B}"/>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14</a:t>
            </a:r>
          </a:p>
        </p:txBody>
      </p:sp>
    </p:spTree>
    <p:extLst>
      <p:ext uri="{BB962C8B-B14F-4D97-AF65-F5344CB8AC3E}">
        <p14:creationId xmlns:p14="http://schemas.microsoft.com/office/powerpoint/2010/main" val="2768696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F48C9F-9B13-455F-AD41-0D3485BBA1B5}"/>
              </a:ext>
            </a:extLst>
          </p:cNvPr>
          <p:cNvSpPr txBox="1"/>
          <p:nvPr/>
        </p:nvSpPr>
        <p:spPr>
          <a:xfrm>
            <a:off x="763579" y="1758066"/>
            <a:ext cx="992964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28467A"/>
                </a:solidFill>
                <a:latin typeface="Garamond"/>
                <a:cs typeface="Calibri"/>
              </a:rPr>
              <a:t>There are 562 unique values within the Vehicle Code Type column (we have highlighted some of our favorites below).</a:t>
            </a:r>
          </a:p>
          <a:p>
            <a:pPr marL="285750" indent="-285750">
              <a:buFont typeface="Arial"/>
              <a:buChar char="•"/>
            </a:pPr>
            <a:r>
              <a:rPr lang="en-US">
                <a:solidFill>
                  <a:srgbClr val="28467A"/>
                </a:solidFill>
                <a:latin typeface="Garamond"/>
                <a:cs typeface="Calibri"/>
              </a:rPr>
              <a:t>This messiness in data is potentially due to the human error when filling out the incident report form.</a:t>
            </a:r>
          </a:p>
          <a:p>
            <a:pPr marL="285750" indent="-285750">
              <a:buFont typeface="Arial"/>
              <a:buChar char="•"/>
            </a:pPr>
            <a:r>
              <a:rPr lang="en-US">
                <a:solidFill>
                  <a:srgbClr val="28467A"/>
                </a:solidFill>
                <a:latin typeface="Garamond"/>
                <a:cs typeface="Calibri"/>
              </a:rPr>
              <a:t>Most incidents are caused by Sedans and SUVs however there are hundreds of other vehicle types listed. </a:t>
            </a:r>
          </a:p>
          <a:p>
            <a:pPr marL="285750" indent="-285750">
              <a:buFont typeface="Arial"/>
              <a:buChar char="•"/>
            </a:pPr>
            <a:r>
              <a:rPr lang="en-US">
                <a:solidFill>
                  <a:srgbClr val="28467A"/>
                </a:solidFill>
                <a:latin typeface="Garamond"/>
                <a:cs typeface="Calibri"/>
              </a:rPr>
              <a:t>Decided to stay away from vehicle type and therefore also Motorist incidents for now due to messiness.</a:t>
            </a:r>
          </a:p>
          <a:p>
            <a:endParaRPr lang="en-US">
              <a:cs typeface="Calibri"/>
            </a:endParaRPr>
          </a:p>
        </p:txBody>
      </p:sp>
      <p:pic>
        <p:nvPicPr>
          <p:cNvPr id="10" name="Picture 10">
            <a:extLst>
              <a:ext uri="{FF2B5EF4-FFF2-40B4-BE49-F238E27FC236}">
                <a16:creationId xmlns:a16="http://schemas.microsoft.com/office/drawing/2014/main" id="{CE7382DD-326C-4623-9072-4BA57F349D10}"/>
              </a:ext>
            </a:extLst>
          </p:cNvPr>
          <p:cNvPicPr>
            <a:picLocks noChangeAspect="1"/>
          </p:cNvPicPr>
          <p:nvPr/>
        </p:nvPicPr>
        <p:blipFill>
          <a:blip r:embed="rId2"/>
          <a:stretch>
            <a:fillRect/>
          </a:stretch>
        </p:blipFill>
        <p:spPr>
          <a:xfrm>
            <a:off x="4951710" y="3527822"/>
            <a:ext cx="4532148" cy="237606"/>
          </a:xfrm>
          <a:prstGeom prst="rect">
            <a:avLst/>
          </a:prstGeom>
        </p:spPr>
      </p:pic>
      <p:pic>
        <p:nvPicPr>
          <p:cNvPr id="12" name="Picture 12">
            <a:extLst>
              <a:ext uri="{FF2B5EF4-FFF2-40B4-BE49-F238E27FC236}">
                <a16:creationId xmlns:a16="http://schemas.microsoft.com/office/drawing/2014/main" id="{13A4EF5F-5B83-4FD2-B574-2B82B0B15351}"/>
              </a:ext>
            </a:extLst>
          </p:cNvPr>
          <p:cNvPicPr>
            <a:picLocks noChangeAspect="1"/>
          </p:cNvPicPr>
          <p:nvPr/>
        </p:nvPicPr>
        <p:blipFill>
          <a:blip r:embed="rId3"/>
          <a:stretch>
            <a:fillRect/>
          </a:stretch>
        </p:blipFill>
        <p:spPr>
          <a:xfrm>
            <a:off x="4893309" y="3766186"/>
            <a:ext cx="4532148" cy="262249"/>
          </a:xfrm>
          <a:prstGeom prst="rect">
            <a:avLst/>
          </a:prstGeom>
        </p:spPr>
      </p:pic>
      <p:pic>
        <p:nvPicPr>
          <p:cNvPr id="13" name="Picture 13">
            <a:extLst>
              <a:ext uri="{FF2B5EF4-FFF2-40B4-BE49-F238E27FC236}">
                <a16:creationId xmlns:a16="http://schemas.microsoft.com/office/drawing/2014/main" id="{F354471D-4625-40C9-B88F-C3D4950FE72E}"/>
              </a:ext>
            </a:extLst>
          </p:cNvPr>
          <p:cNvPicPr>
            <a:picLocks noChangeAspect="1"/>
          </p:cNvPicPr>
          <p:nvPr/>
        </p:nvPicPr>
        <p:blipFill>
          <a:blip r:embed="rId4"/>
          <a:stretch>
            <a:fillRect/>
          </a:stretch>
        </p:blipFill>
        <p:spPr>
          <a:xfrm>
            <a:off x="4951710" y="4077127"/>
            <a:ext cx="4532148" cy="207203"/>
          </a:xfrm>
          <a:prstGeom prst="rect">
            <a:avLst/>
          </a:prstGeom>
        </p:spPr>
      </p:pic>
      <p:pic>
        <p:nvPicPr>
          <p:cNvPr id="14" name="Picture 14">
            <a:extLst>
              <a:ext uri="{FF2B5EF4-FFF2-40B4-BE49-F238E27FC236}">
                <a16:creationId xmlns:a16="http://schemas.microsoft.com/office/drawing/2014/main" id="{D38EBFE1-EAC8-4CC9-8BD8-D815383C3615}"/>
              </a:ext>
            </a:extLst>
          </p:cNvPr>
          <p:cNvPicPr>
            <a:picLocks noChangeAspect="1"/>
          </p:cNvPicPr>
          <p:nvPr/>
        </p:nvPicPr>
        <p:blipFill>
          <a:blip r:embed="rId5"/>
          <a:stretch>
            <a:fillRect/>
          </a:stretch>
        </p:blipFill>
        <p:spPr>
          <a:xfrm>
            <a:off x="4949753" y="4283188"/>
            <a:ext cx="4532148" cy="258477"/>
          </a:xfrm>
          <a:prstGeom prst="rect">
            <a:avLst/>
          </a:prstGeom>
        </p:spPr>
      </p:pic>
      <p:pic>
        <p:nvPicPr>
          <p:cNvPr id="15" name="Picture 15">
            <a:extLst>
              <a:ext uri="{FF2B5EF4-FFF2-40B4-BE49-F238E27FC236}">
                <a16:creationId xmlns:a16="http://schemas.microsoft.com/office/drawing/2014/main" id="{D2D936D5-E47D-4963-89AD-51AE85273C18}"/>
              </a:ext>
            </a:extLst>
          </p:cNvPr>
          <p:cNvPicPr>
            <a:picLocks noChangeAspect="1"/>
          </p:cNvPicPr>
          <p:nvPr/>
        </p:nvPicPr>
        <p:blipFill>
          <a:blip r:embed="rId6"/>
          <a:stretch>
            <a:fillRect/>
          </a:stretch>
        </p:blipFill>
        <p:spPr>
          <a:xfrm>
            <a:off x="4893309" y="4536378"/>
            <a:ext cx="4532148" cy="263418"/>
          </a:xfrm>
          <a:prstGeom prst="rect">
            <a:avLst/>
          </a:prstGeom>
        </p:spPr>
      </p:pic>
      <p:pic>
        <p:nvPicPr>
          <p:cNvPr id="16" name="Picture 16">
            <a:extLst>
              <a:ext uri="{FF2B5EF4-FFF2-40B4-BE49-F238E27FC236}">
                <a16:creationId xmlns:a16="http://schemas.microsoft.com/office/drawing/2014/main" id="{3B04BD14-D38A-45C4-877B-A911B8FD660E}"/>
              </a:ext>
            </a:extLst>
          </p:cNvPr>
          <p:cNvPicPr>
            <a:picLocks noChangeAspect="1"/>
          </p:cNvPicPr>
          <p:nvPr/>
        </p:nvPicPr>
        <p:blipFill>
          <a:blip r:embed="rId7"/>
          <a:stretch>
            <a:fillRect/>
          </a:stretch>
        </p:blipFill>
        <p:spPr>
          <a:xfrm>
            <a:off x="4949753" y="4802792"/>
            <a:ext cx="4532148" cy="238812"/>
          </a:xfrm>
          <a:prstGeom prst="rect">
            <a:avLst/>
          </a:prstGeom>
        </p:spPr>
      </p:pic>
      <p:sp>
        <p:nvSpPr>
          <p:cNvPr id="23" name="Title 1">
            <a:extLst>
              <a:ext uri="{FF2B5EF4-FFF2-40B4-BE49-F238E27FC236}">
                <a16:creationId xmlns:a16="http://schemas.microsoft.com/office/drawing/2014/main" id="{7BB9A12D-6AA9-4FDE-839F-864D72524F93}"/>
              </a:ext>
            </a:extLst>
          </p:cNvPr>
          <p:cNvSpPr txBox="1">
            <a:spLocks/>
          </p:cNvSpPr>
          <p:nvPr/>
        </p:nvSpPr>
        <p:spPr>
          <a:xfrm>
            <a:off x="5406190" y="381033"/>
            <a:ext cx="6038014"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chemeClr val="bg1"/>
                </a:solidFill>
                <a:latin typeface="Garamond"/>
                <a:cs typeface="Calibri Light"/>
              </a:rPr>
              <a:t>Vehicle Code Type</a:t>
            </a:r>
          </a:p>
        </p:txBody>
      </p:sp>
      <p:pic>
        <p:nvPicPr>
          <p:cNvPr id="4" name="Picture 6" descr="Chart, timeline, bar chart&#10;&#10;Description automatically generated">
            <a:extLst>
              <a:ext uri="{FF2B5EF4-FFF2-40B4-BE49-F238E27FC236}">
                <a16:creationId xmlns:a16="http://schemas.microsoft.com/office/drawing/2014/main" id="{F49F891B-0D04-4E07-8A47-10C88EF4E453}"/>
              </a:ext>
            </a:extLst>
          </p:cNvPr>
          <p:cNvPicPr>
            <a:picLocks noChangeAspect="1"/>
          </p:cNvPicPr>
          <p:nvPr/>
        </p:nvPicPr>
        <p:blipFill rotWithShape="1">
          <a:blip r:embed="rId8"/>
          <a:srcRect r="32166" b="141"/>
          <a:stretch/>
        </p:blipFill>
        <p:spPr>
          <a:xfrm>
            <a:off x="51918" y="3552314"/>
            <a:ext cx="4789488" cy="3035615"/>
          </a:xfrm>
          <a:prstGeom prst="rect">
            <a:avLst/>
          </a:prstGeom>
        </p:spPr>
      </p:pic>
      <p:sp>
        <p:nvSpPr>
          <p:cNvPr id="5" name="Title 1">
            <a:extLst>
              <a:ext uri="{FF2B5EF4-FFF2-40B4-BE49-F238E27FC236}">
                <a16:creationId xmlns:a16="http://schemas.microsoft.com/office/drawing/2014/main" id="{8FC3992C-A25C-49B4-8ED1-48CBECEEBAED}"/>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Motorist Vehicle Codes</a:t>
            </a:r>
          </a:p>
        </p:txBody>
      </p:sp>
      <p:sp>
        <p:nvSpPr>
          <p:cNvPr id="6" name="TextBox 5">
            <a:extLst>
              <a:ext uri="{FF2B5EF4-FFF2-40B4-BE49-F238E27FC236}">
                <a16:creationId xmlns:a16="http://schemas.microsoft.com/office/drawing/2014/main" id="{0375606F-B8A4-43CB-AD7A-1943645ED7B4}"/>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15 </a:t>
            </a:r>
          </a:p>
        </p:txBody>
      </p:sp>
      <p:sp>
        <p:nvSpPr>
          <p:cNvPr id="3" name="TextBox 2">
            <a:extLst>
              <a:ext uri="{FF2B5EF4-FFF2-40B4-BE49-F238E27FC236}">
                <a16:creationId xmlns:a16="http://schemas.microsoft.com/office/drawing/2014/main" id="{CA58F841-B686-4561-A33A-674387A5DF04}"/>
              </a:ext>
            </a:extLst>
          </p:cNvPr>
          <p:cNvSpPr txBox="1"/>
          <p:nvPr/>
        </p:nvSpPr>
        <p:spPr>
          <a:xfrm>
            <a:off x="5025358" y="5307106"/>
            <a:ext cx="6610828" cy="1200329"/>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28467A"/>
                </a:solidFill>
                <a:latin typeface="Garamond"/>
                <a:cs typeface="Calibri"/>
              </a:rPr>
              <a:t>Insight: </a:t>
            </a:r>
            <a:r>
              <a:rPr lang="en-US" dirty="0">
                <a:solidFill>
                  <a:srgbClr val="28467A"/>
                </a:solidFill>
                <a:latin typeface="Garamond"/>
                <a:cs typeface="Calibri"/>
              </a:rPr>
              <a:t>One would expect Taxis to be the greatest frequency in the Motor Vehicle Types. However, in NYC, taxis primarily operate in Manhattan. Since our data includes </a:t>
            </a:r>
            <a:r>
              <a:rPr lang="en-US" dirty="0" err="1">
                <a:solidFill>
                  <a:srgbClr val="28467A"/>
                </a:solidFill>
                <a:latin typeface="Garamond"/>
                <a:cs typeface="Calibri"/>
              </a:rPr>
              <a:t>otther</a:t>
            </a:r>
            <a:r>
              <a:rPr lang="en-US" dirty="0">
                <a:solidFill>
                  <a:srgbClr val="28467A"/>
                </a:solidFill>
                <a:latin typeface="Garamond"/>
                <a:cs typeface="Calibri"/>
              </a:rPr>
              <a:t> boroughs, the high frequency of Sedans and Station Wagons is not surprising.</a:t>
            </a:r>
          </a:p>
        </p:txBody>
      </p:sp>
    </p:spTree>
    <p:extLst>
      <p:ext uri="{BB962C8B-B14F-4D97-AF65-F5344CB8AC3E}">
        <p14:creationId xmlns:p14="http://schemas.microsoft.com/office/powerpoint/2010/main" val="350837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Pedestrians, Cyclists and Motorists</a:t>
            </a:r>
          </a:p>
        </p:txBody>
      </p:sp>
      <p:sp>
        <p:nvSpPr>
          <p:cNvPr id="5" name="Content Placeholder 2">
            <a:extLst>
              <a:ext uri="{FF2B5EF4-FFF2-40B4-BE49-F238E27FC236}">
                <a16:creationId xmlns:a16="http://schemas.microsoft.com/office/drawing/2014/main" id="{CAE39478-5A97-4E70-9B7C-396626B0AFF9}"/>
              </a:ext>
            </a:extLst>
          </p:cNvPr>
          <p:cNvSpPr txBox="1">
            <a:spLocks/>
          </p:cNvSpPr>
          <p:nvPr/>
        </p:nvSpPr>
        <p:spPr>
          <a:xfrm>
            <a:off x="7230435" y="2163931"/>
            <a:ext cx="4619503" cy="398590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solidFill>
                  <a:srgbClr val="28467A"/>
                </a:solidFill>
                <a:latin typeface="Garamond"/>
                <a:cs typeface="Calibri"/>
              </a:rPr>
              <a:t>The dataset shows relation of total number of incidents by type: Motorists, Cyclists and Pedestrians. </a:t>
            </a:r>
            <a:endParaRPr lang="en-US">
              <a:solidFill>
                <a:srgbClr val="000000"/>
              </a:solidFill>
              <a:latin typeface="Calibri" panose="020F0502020204030204"/>
              <a:cs typeface="Calibri"/>
            </a:endParaRPr>
          </a:p>
          <a:p>
            <a:pPr marL="285750" indent="-285750"/>
            <a:r>
              <a:rPr lang="en-US" sz="1800">
                <a:solidFill>
                  <a:srgbClr val="28467A"/>
                </a:solidFill>
                <a:latin typeface="Garamond"/>
                <a:cs typeface="Calibri"/>
              </a:rPr>
              <a:t>For the purpose of our data investigation, we want to focus in on pedestrians. </a:t>
            </a:r>
            <a:endParaRPr lang="en-US">
              <a:solidFill>
                <a:srgbClr val="000000"/>
              </a:solidFill>
              <a:latin typeface="Calibri" panose="020F0502020204030204"/>
              <a:cs typeface="Calibri"/>
            </a:endParaRPr>
          </a:p>
          <a:p>
            <a:pPr marL="285750" indent="-285750"/>
            <a:r>
              <a:rPr lang="en-US" sz="1800">
                <a:solidFill>
                  <a:srgbClr val="28467A"/>
                </a:solidFill>
                <a:latin typeface="Garamond"/>
                <a:cs typeface="Calibri"/>
              </a:rPr>
              <a:t>However, we would like to note that our dataset has the potential to provide insights for cyclists and motorists.</a:t>
            </a:r>
            <a:endParaRPr lang="en-US">
              <a:solidFill>
                <a:srgbClr val="000000"/>
              </a:solidFill>
              <a:latin typeface="Calibri" panose="020F0502020204030204"/>
              <a:cs typeface="Calibri" panose="020F0502020204030204"/>
            </a:endParaRPr>
          </a:p>
          <a:p>
            <a:endParaRPr lang="en-US" sz="1800">
              <a:solidFill>
                <a:srgbClr val="28467A"/>
              </a:solidFill>
              <a:latin typeface="Garamond"/>
              <a:cs typeface="Calibri"/>
            </a:endParaRPr>
          </a:p>
          <a:p>
            <a:pPr marL="0" indent="0">
              <a:buFont typeface="Arial" panose="020B0604020202020204" pitchFamily="34" charset="0"/>
              <a:buNone/>
            </a:pPr>
            <a:endParaRPr lang="en-US">
              <a:cs typeface="Calibri"/>
            </a:endParaRPr>
          </a:p>
          <a:p>
            <a:endParaRPr lang="en-US">
              <a:cs typeface="Calibri"/>
            </a:endParaRPr>
          </a:p>
          <a:p>
            <a:endParaRPr lang="en-US">
              <a:cs typeface="Calibri"/>
            </a:endParaRPr>
          </a:p>
        </p:txBody>
      </p:sp>
      <p:sp>
        <p:nvSpPr>
          <p:cNvPr id="4" name="TextBox 3">
            <a:extLst>
              <a:ext uri="{FF2B5EF4-FFF2-40B4-BE49-F238E27FC236}">
                <a16:creationId xmlns:a16="http://schemas.microsoft.com/office/drawing/2014/main" id="{9E6A5F2E-389A-4622-B437-D15719FA0FEC}"/>
              </a:ext>
            </a:extLst>
          </p:cNvPr>
          <p:cNvSpPr txBox="1"/>
          <p:nvPr/>
        </p:nvSpPr>
        <p:spPr>
          <a:xfrm>
            <a:off x="382308" y="835928"/>
            <a:ext cx="410954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16</a:t>
            </a:r>
            <a:endParaRPr lang="en-US" sz="3200" dirty="0">
              <a:solidFill>
                <a:srgbClr val="28467A"/>
              </a:solidFill>
              <a:highlight>
                <a:srgbClr val="FFFF00"/>
              </a:highlight>
              <a:latin typeface="Garamond"/>
              <a:cs typeface="Calibri"/>
            </a:endParaRPr>
          </a:p>
        </p:txBody>
      </p:sp>
      <p:pic>
        <p:nvPicPr>
          <p:cNvPr id="2" name="Picture 5" descr="Chart, line chart&#10;&#10;Description automatically generated">
            <a:extLst>
              <a:ext uri="{FF2B5EF4-FFF2-40B4-BE49-F238E27FC236}">
                <a16:creationId xmlns:a16="http://schemas.microsoft.com/office/drawing/2014/main" id="{3BF8430D-2DA1-4D51-8555-68147A52F650}"/>
              </a:ext>
            </a:extLst>
          </p:cNvPr>
          <p:cNvPicPr>
            <a:picLocks noChangeAspect="1"/>
          </p:cNvPicPr>
          <p:nvPr/>
        </p:nvPicPr>
        <p:blipFill>
          <a:blip r:embed="rId2"/>
          <a:stretch>
            <a:fillRect/>
          </a:stretch>
        </p:blipFill>
        <p:spPr>
          <a:xfrm>
            <a:off x="244365" y="2112231"/>
            <a:ext cx="6723993" cy="4091850"/>
          </a:xfrm>
          <a:prstGeom prst="rect">
            <a:avLst/>
          </a:prstGeom>
        </p:spPr>
      </p:pic>
    </p:spTree>
    <p:extLst>
      <p:ext uri="{BB962C8B-B14F-4D97-AF65-F5344CB8AC3E}">
        <p14:creationId xmlns:p14="http://schemas.microsoft.com/office/powerpoint/2010/main" val="249428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Pedestrian Incidents: Daily Comparison</a:t>
            </a:r>
            <a:endParaRPr lang="en-US"/>
          </a:p>
        </p:txBody>
      </p:sp>
      <p:sp>
        <p:nvSpPr>
          <p:cNvPr id="2" name="TextBox 1">
            <a:extLst>
              <a:ext uri="{FF2B5EF4-FFF2-40B4-BE49-F238E27FC236}">
                <a16:creationId xmlns:a16="http://schemas.microsoft.com/office/drawing/2014/main" id="{229790AD-B905-4F22-B5EF-B81F67AF7D1D}"/>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17</a:t>
            </a:r>
          </a:p>
        </p:txBody>
      </p:sp>
      <p:pic>
        <p:nvPicPr>
          <p:cNvPr id="5" name="Picture 6">
            <a:extLst>
              <a:ext uri="{FF2B5EF4-FFF2-40B4-BE49-F238E27FC236}">
                <a16:creationId xmlns:a16="http://schemas.microsoft.com/office/drawing/2014/main" id="{8690CD29-B965-4314-B13C-D164EDFC7A46}"/>
              </a:ext>
            </a:extLst>
          </p:cNvPr>
          <p:cNvPicPr>
            <a:picLocks noChangeAspect="1"/>
          </p:cNvPicPr>
          <p:nvPr/>
        </p:nvPicPr>
        <p:blipFill>
          <a:blip r:embed="rId2"/>
          <a:stretch>
            <a:fillRect/>
          </a:stretch>
        </p:blipFill>
        <p:spPr>
          <a:xfrm>
            <a:off x="382314" y="1855501"/>
            <a:ext cx="7508057" cy="4453720"/>
          </a:xfrm>
          <a:prstGeom prst="rect">
            <a:avLst/>
          </a:prstGeom>
        </p:spPr>
      </p:pic>
      <p:sp>
        <p:nvSpPr>
          <p:cNvPr id="7" name="TextBox 6">
            <a:extLst>
              <a:ext uri="{FF2B5EF4-FFF2-40B4-BE49-F238E27FC236}">
                <a16:creationId xmlns:a16="http://schemas.microsoft.com/office/drawing/2014/main" id="{F5910737-B7CF-49B6-8F64-8E68DFC26EEF}"/>
              </a:ext>
            </a:extLst>
          </p:cNvPr>
          <p:cNvSpPr txBox="1"/>
          <p:nvPr/>
        </p:nvSpPr>
        <p:spPr>
          <a:xfrm>
            <a:off x="8034156" y="2566368"/>
            <a:ext cx="3557551"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1600">
                <a:solidFill>
                  <a:srgbClr val="28467A"/>
                </a:solidFill>
                <a:latin typeface="Garamond"/>
                <a:cs typeface="Arial"/>
              </a:rPr>
              <a:t> This chart shows an aggregate of all Pedestrian incidents for each day of the week (2018 and 2019 combined).</a:t>
            </a:r>
            <a:r>
              <a:rPr lang="en-US" sz="1600">
                <a:latin typeface="Garamond"/>
                <a:cs typeface="Arial"/>
              </a:rPr>
              <a:t>​</a:t>
            </a:r>
          </a:p>
          <a:p>
            <a:pPr>
              <a:buChar char="•"/>
            </a:pPr>
            <a:endParaRPr lang="en-US" sz="1600">
              <a:solidFill>
                <a:srgbClr val="000000"/>
              </a:solidFill>
              <a:latin typeface="Garamond"/>
              <a:cs typeface="Arial"/>
            </a:endParaRPr>
          </a:p>
          <a:p>
            <a:pPr>
              <a:buFont typeface="Arial"/>
              <a:buChar char="•"/>
            </a:pPr>
            <a:r>
              <a:rPr lang="en-US" sz="1600">
                <a:solidFill>
                  <a:srgbClr val="28467A"/>
                </a:solidFill>
                <a:latin typeface="Garamond"/>
                <a:cs typeface="Arial"/>
              </a:rPr>
              <a:t> Like we saw in the daily comparison of total incidents, there isn't much variation between days of the week per month.</a:t>
            </a:r>
          </a:p>
          <a:p>
            <a:endParaRPr lang="en-US" sz="1600">
              <a:solidFill>
                <a:srgbClr val="000000"/>
              </a:solidFill>
              <a:latin typeface="Garamond"/>
              <a:cs typeface="Arial"/>
            </a:endParaRPr>
          </a:p>
          <a:p>
            <a:pPr>
              <a:buChar char="•"/>
            </a:pPr>
            <a:endParaRPr lang="en-US" sz="1600">
              <a:latin typeface="Garamond"/>
              <a:cs typeface="Arial"/>
            </a:endParaRPr>
          </a:p>
          <a:p>
            <a:r>
              <a:rPr lang="en-US">
                <a:cs typeface="Arial"/>
              </a:rPr>
              <a:t>​</a:t>
            </a:r>
          </a:p>
        </p:txBody>
      </p:sp>
    </p:spTree>
    <p:extLst>
      <p:ext uri="{BB962C8B-B14F-4D97-AF65-F5344CB8AC3E}">
        <p14:creationId xmlns:p14="http://schemas.microsoft.com/office/powerpoint/2010/main" val="2763023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solidFill>
                  <a:srgbClr val="28467A"/>
                </a:solidFill>
                <a:latin typeface="Garamond"/>
                <a:cs typeface="Calibri Light"/>
              </a:rPr>
              <a:t>Pedestrians Incidents per hour by Borough  </a:t>
            </a:r>
          </a:p>
        </p:txBody>
      </p:sp>
      <p:sp>
        <p:nvSpPr>
          <p:cNvPr id="8" name="TextBox 7">
            <a:extLst>
              <a:ext uri="{FF2B5EF4-FFF2-40B4-BE49-F238E27FC236}">
                <a16:creationId xmlns:a16="http://schemas.microsoft.com/office/drawing/2014/main" id="{829F8E98-03DD-475A-AE62-CFAC8429552F}"/>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18</a:t>
            </a:r>
            <a:endParaRPr lang="en-US" dirty="0"/>
          </a:p>
        </p:txBody>
      </p:sp>
      <p:pic>
        <p:nvPicPr>
          <p:cNvPr id="10" name="Picture 10" descr="Chart, histogram&#10;&#10;Description automatically generated">
            <a:extLst>
              <a:ext uri="{FF2B5EF4-FFF2-40B4-BE49-F238E27FC236}">
                <a16:creationId xmlns:a16="http://schemas.microsoft.com/office/drawing/2014/main" id="{B1D828E4-9C1A-4E2B-9E9D-CF9EF20B1A38}"/>
              </a:ext>
            </a:extLst>
          </p:cNvPr>
          <p:cNvPicPr>
            <a:picLocks noChangeAspect="1"/>
          </p:cNvPicPr>
          <p:nvPr/>
        </p:nvPicPr>
        <p:blipFill>
          <a:blip r:embed="rId2"/>
          <a:stretch>
            <a:fillRect/>
          </a:stretch>
        </p:blipFill>
        <p:spPr>
          <a:xfrm>
            <a:off x="126124" y="1768599"/>
            <a:ext cx="8274268" cy="4910492"/>
          </a:xfrm>
          <a:prstGeom prst="rect">
            <a:avLst/>
          </a:prstGeom>
        </p:spPr>
      </p:pic>
      <p:sp>
        <p:nvSpPr>
          <p:cNvPr id="4" name="Content Placeholder 2">
            <a:extLst>
              <a:ext uri="{FF2B5EF4-FFF2-40B4-BE49-F238E27FC236}">
                <a16:creationId xmlns:a16="http://schemas.microsoft.com/office/drawing/2014/main" id="{15E90219-D831-4D0D-B8D7-457646C3929A}"/>
              </a:ext>
            </a:extLst>
          </p:cNvPr>
          <p:cNvSpPr txBox="1">
            <a:spLocks/>
          </p:cNvSpPr>
          <p:nvPr/>
        </p:nvSpPr>
        <p:spPr>
          <a:xfrm>
            <a:off x="8248837" y="2035375"/>
            <a:ext cx="3266296" cy="4458667"/>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dirty="0">
                <a:solidFill>
                  <a:srgbClr val="28467A"/>
                </a:solidFill>
                <a:latin typeface="Garamond"/>
                <a:cs typeface="Calibri"/>
              </a:rPr>
              <a:t>Breakdown of Pedestrian incidents per hour for each Borough.</a:t>
            </a:r>
          </a:p>
          <a:p>
            <a:pPr marL="285750" indent="-285750">
              <a:buFont typeface="Arial"/>
              <a:buChar char="•"/>
            </a:pPr>
            <a:endParaRPr lang="en-US">
              <a:solidFill>
                <a:srgbClr val="28467A"/>
              </a:solidFill>
              <a:latin typeface="Garamond"/>
              <a:cs typeface="Calibri"/>
            </a:endParaRPr>
          </a:p>
          <a:p>
            <a:pPr marL="285750" indent="-285750">
              <a:buFont typeface="Arial"/>
              <a:buChar char="•"/>
            </a:pPr>
            <a:r>
              <a:rPr lang="en-US" dirty="0">
                <a:solidFill>
                  <a:srgbClr val="28467A"/>
                </a:solidFill>
                <a:latin typeface="Garamond"/>
                <a:cs typeface="Calibri"/>
              </a:rPr>
              <a:t>Insights remain the same: The</a:t>
            </a:r>
            <a:r>
              <a:rPr lang="en-US" sz="1800" dirty="0">
                <a:solidFill>
                  <a:srgbClr val="28467A"/>
                </a:solidFill>
                <a:latin typeface="Garamond"/>
                <a:cs typeface="Calibri"/>
              </a:rPr>
              <a:t> majority of total incident tend to occur during the middle of the day/after-mid rather than the early and later hours.</a:t>
            </a:r>
            <a:r>
              <a:rPr lang="en-US" dirty="0">
                <a:solidFill>
                  <a:srgbClr val="28467A"/>
                </a:solidFill>
                <a:latin typeface="Garamond"/>
                <a:cs typeface="Calibri"/>
              </a:rPr>
              <a:t> </a:t>
            </a:r>
            <a:endParaRPr lang="en-US" dirty="0"/>
          </a:p>
          <a:p>
            <a:pPr marL="285750" indent="-285750">
              <a:buFont typeface="Arial"/>
              <a:buChar char="•"/>
            </a:pPr>
            <a:endParaRPr lang="en-US" b="1">
              <a:solidFill>
                <a:srgbClr val="28467A"/>
              </a:solidFill>
              <a:latin typeface="Garamond"/>
              <a:cs typeface="Calibri"/>
            </a:endParaRPr>
          </a:p>
          <a:p>
            <a:pPr marL="285750" indent="-285750">
              <a:buFont typeface="Arial"/>
              <a:buChar char="•"/>
            </a:pPr>
            <a:r>
              <a:rPr lang="en-US" sz="1800" dirty="0">
                <a:solidFill>
                  <a:srgbClr val="28467A"/>
                </a:solidFill>
                <a:latin typeface="Garamond"/>
                <a:cs typeface="Calibri"/>
              </a:rPr>
              <a:t>This</a:t>
            </a:r>
            <a:r>
              <a:rPr lang="en-US" dirty="0">
                <a:solidFill>
                  <a:srgbClr val="28467A"/>
                </a:solidFill>
                <a:latin typeface="Garamond"/>
                <a:cs typeface="Calibri"/>
              </a:rPr>
              <a:t> is expected</a:t>
            </a:r>
            <a:r>
              <a:rPr lang="en-US" sz="1800" dirty="0">
                <a:solidFill>
                  <a:srgbClr val="28467A"/>
                </a:solidFill>
                <a:latin typeface="Garamond"/>
                <a:cs typeface="Calibri"/>
              </a:rPr>
              <a:t> because most </a:t>
            </a:r>
            <a:r>
              <a:rPr lang="en-US" dirty="0">
                <a:solidFill>
                  <a:srgbClr val="28467A"/>
                </a:solidFill>
                <a:latin typeface="Garamond"/>
                <a:cs typeface="Calibri"/>
              </a:rPr>
              <a:t>of the population is active during these hours.</a:t>
            </a:r>
          </a:p>
          <a:p>
            <a:pPr marL="285750" indent="-285750">
              <a:buFont typeface="Arial"/>
              <a:buChar char="•"/>
            </a:pPr>
            <a:endParaRPr lang="en-US">
              <a:cs typeface="Calibri"/>
            </a:endParaRPr>
          </a:p>
          <a:p>
            <a:pPr marL="285750" indent="-285750">
              <a:buFont typeface="Arial"/>
              <a:buChar char="•"/>
            </a:pPr>
            <a:endParaRPr lang="en-US">
              <a:solidFill>
                <a:srgbClr val="28467A"/>
              </a:solidFill>
              <a:latin typeface="Garamond"/>
              <a:cs typeface="Calibri"/>
            </a:endParaRPr>
          </a:p>
          <a:p>
            <a:endParaRPr lang="en-US">
              <a:cs typeface="Calibri"/>
            </a:endParaRPr>
          </a:p>
        </p:txBody>
      </p:sp>
    </p:spTree>
    <p:extLst>
      <p:ext uri="{BB962C8B-B14F-4D97-AF65-F5344CB8AC3E}">
        <p14:creationId xmlns:p14="http://schemas.microsoft.com/office/powerpoint/2010/main" val="3147951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Pedestrians per hour  </a:t>
            </a:r>
          </a:p>
        </p:txBody>
      </p:sp>
      <p:sp>
        <p:nvSpPr>
          <p:cNvPr id="4" name="TextBox 3">
            <a:extLst>
              <a:ext uri="{FF2B5EF4-FFF2-40B4-BE49-F238E27FC236}">
                <a16:creationId xmlns:a16="http://schemas.microsoft.com/office/drawing/2014/main" id="{22DA338C-5C45-4C9A-9FC6-11F46ED85AD7}"/>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19</a:t>
            </a:r>
          </a:p>
        </p:txBody>
      </p:sp>
      <p:pic>
        <p:nvPicPr>
          <p:cNvPr id="6" name="Picture 6" descr="Chart, histogram&#10;&#10;Description automatically generated">
            <a:extLst>
              <a:ext uri="{FF2B5EF4-FFF2-40B4-BE49-F238E27FC236}">
                <a16:creationId xmlns:a16="http://schemas.microsoft.com/office/drawing/2014/main" id="{9E6D75B4-FAE7-4B2C-BF24-763BBD19A60F}"/>
              </a:ext>
            </a:extLst>
          </p:cNvPr>
          <p:cNvPicPr>
            <a:picLocks noChangeAspect="1"/>
          </p:cNvPicPr>
          <p:nvPr/>
        </p:nvPicPr>
        <p:blipFill>
          <a:blip r:embed="rId2"/>
          <a:stretch>
            <a:fillRect/>
          </a:stretch>
        </p:blipFill>
        <p:spPr>
          <a:xfrm>
            <a:off x="382314" y="1720876"/>
            <a:ext cx="7183820" cy="4467282"/>
          </a:xfrm>
          <a:prstGeom prst="rect">
            <a:avLst/>
          </a:prstGeom>
        </p:spPr>
      </p:pic>
      <p:sp>
        <p:nvSpPr>
          <p:cNvPr id="8" name="Content Placeholder 2">
            <a:extLst>
              <a:ext uri="{FF2B5EF4-FFF2-40B4-BE49-F238E27FC236}">
                <a16:creationId xmlns:a16="http://schemas.microsoft.com/office/drawing/2014/main" id="{F8C1DE07-8796-4932-935E-D409756D0AA6}"/>
              </a:ext>
            </a:extLst>
          </p:cNvPr>
          <p:cNvSpPr txBox="1">
            <a:spLocks/>
          </p:cNvSpPr>
          <p:nvPr/>
        </p:nvSpPr>
        <p:spPr>
          <a:xfrm>
            <a:off x="7798273" y="2010239"/>
            <a:ext cx="3831227" cy="3893937"/>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endParaRPr lang="en-US" sz="1800">
              <a:solidFill>
                <a:srgbClr val="28467A"/>
              </a:solidFill>
              <a:latin typeface="Garamond"/>
              <a:cs typeface="Calibri"/>
            </a:endParaRPr>
          </a:p>
          <a:p>
            <a:pPr marL="285750" indent="-285750"/>
            <a:r>
              <a:rPr lang="en-US" sz="1900">
                <a:solidFill>
                  <a:srgbClr val="28467A"/>
                </a:solidFill>
                <a:latin typeface="Garamond"/>
                <a:cs typeface="Calibri"/>
              </a:rPr>
              <a:t>As expected, we see incidents increase and remain higher during hours during the day since more people would be awake.</a:t>
            </a:r>
          </a:p>
          <a:p>
            <a:pPr marL="285750" indent="-285750"/>
            <a:endParaRPr lang="en-US" sz="1900">
              <a:solidFill>
                <a:srgbClr val="28467A"/>
              </a:solidFill>
              <a:latin typeface="Garamond"/>
              <a:cs typeface="Calibri"/>
            </a:endParaRPr>
          </a:p>
          <a:p>
            <a:pPr marL="285750" indent="-285750"/>
            <a:r>
              <a:rPr lang="en-US" sz="1900">
                <a:solidFill>
                  <a:srgbClr val="28467A"/>
                </a:solidFill>
                <a:latin typeface="Garamond"/>
                <a:cs typeface="Calibri"/>
              </a:rPr>
              <a:t>We can see a sharp </a:t>
            </a:r>
            <a:r>
              <a:rPr lang="en-US" sz="1800">
                <a:solidFill>
                  <a:srgbClr val="28467A"/>
                </a:solidFill>
                <a:latin typeface="Garamond"/>
                <a:cs typeface="Calibri" panose="020F0502020204030204"/>
              </a:rPr>
              <a:t>spike in the number of incidents between 7am and 8am which could be the result of the morning commute.</a:t>
            </a:r>
          </a:p>
          <a:p>
            <a:pPr marL="285750" indent="-285750"/>
            <a:endParaRPr lang="en-US" sz="1800">
              <a:solidFill>
                <a:srgbClr val="28467A"/>
              </a:solidFill>
              <a:latin typeface="Garamond"/>
              <a:cs typeface="Calibri" panose="020F0502020204030204"/>
            </a:endParaRPr>
          </a:p>
          <a:p>
            <a:pPr marL="285750" indent="-285750"/>
            <a:r>
              <a:rPr lang="en-US" sz="1800">
                <a:solidFill>
                  <a:srgbClr val="28467A"/>
                </a:solidFill>
                <a:latin typeface="Garamond"/>
                <a:cs typeface="Calibri" panose="020F0502020204030204"/>
              </a:rPr>
              <a:t>Pedestrian incidents per hour follow the total incidents trend</a:t>
            </a:r>
          </a:p>
          <a:p>
            <a:pPr marL="0" indent="0">
              <a:buNone/>
            </a:pPr>
            <a:endParaRPr lang="en-US">
              <a:cs typeface="Calibri" panose="020F0502020204030204"/>
            </a:endParaRPr>
          </a:p>
          <a:p>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2783931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4761AC5-0314-45C4-8EA9-C026B091DBD6}"/>
              </a:ext>
            </a:extLst>
          </p:cNvPr>
          <p:cNvSpPr/>
          <p:nvPr/>
        </p:nvSpPr>
        <p:spPr>
          <a:xfrm>
            <a:off x="423333" y="1696156"/>
            <a:ext cx="3872088" cy="4634088"/>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964E3-D886-4292-B346-351536915766}"/>
              </a:ext>
            </a:extLst>
          </p:cNvPr>
          <p:cNvSpPr>
            <a:spLocks noGrp="1"/>
          </p:cNvSpPr>
          <p:nvPr>
            <p:ph type="title"/>
          </p:nvPr>
        </p:nvSpPr>
        <p:spPr>
          <a:xfrm>
            <a:off x="5406190" y="381033"/>
            <a:ext cx="6038014" cy="1036525"/>
          </a:xfrm>
        </p:spPr>
        <p:txBody>
          <a:bodyPr vert="horz" lIns="91440" tIns="45720" rIns="91440" bIns="45720" rtlCol="0" anchor="b">
            <a:normAutofit/>
          </a:bodyPr>
          <a:lstStyle/>
          <a:p>
            <a:pPr algn="r"/>
            <a:r>
              <a:rPr lang="en-US" sz="3200">
                <a:solidFill>
                  <a:srgbClr val="28467A"/>
                </a:solidFill>
                <a:latin typeface="Garamond"/>
                <a:cs typeface="Calibri Light"/>
              </a:rPr>
              <a:t>About the Data</a:t>
            </a:r>
            <a:endParaRPr lang="en-US"/>
          </a:p>
        </p:txBody>
      </p:sp>
      <p:sp>
        <p:nvSpPr>
          <p:cNvPr id="13" name="TextBox 1">
            <a:extLst>
              <a:ext uri="{FF2B5EF4-FFF2-40B4-BE49-F238E27FC236}">
                <a16:creationId xmlns:a16="http://schemas.microsoft.com/office/drawing/2014/main" id="{D5A2C588-78E8-4FED-B76F-DB828747DD69}"/>
              </a:ext>
            </a:extLst>
          </p:cNvPr>
          <p:cNvSpPr txBox="1"/>
          <p:nvPr/>
        </p:nvSpPr>
        <p:spPr>
          <a:xfrm>
            <a:off x="716844" y="2359378"/>
            <a:ext cx="3381022"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Garamond"/>
                <a:cs typeface="Calibri"/>
              </a:rPr>
              <a:t>The original dataset contains about 1.8M observations. Our team has subset this data into a two-year period, 2018-2019. The data is available through the following link: </a:t>
            </a:r>
            <a:r>
              <a:rPr lang="en-US">
                <a:solidFill>
                  <a:schemeClr val="bg1"/>
                </a:solidFill>
                <a:latin typeface="Garamond"/>
                <a:ea typeface="+mn-lt"/>
                <a:cs typeface="+mn-lt"/>
              </a:rPr>
              <a:t> </a:t>
            </a:r>
            <a:r>
              <a:rPr lang="en-US" u="sng">
                <a:solidFill>
                  <a:schemeClr val="bg1"/>
                </a:solidFill>
                <a:latin typeface="Garamond"/>
                <a:ea typeface="+mn-lt"/>
                <a:cs typeface="+mn-lt"/>
              </a:rPr>
              <a:t>https://data.cityofnewyork.us/Public-Safety/Motor-Vehicle-Collisions-Crashes/h9gi-nx95</a:t>
            </a:r>
          </a:p>
          <a:p>
            <a:endParaRPr lang="en-US">
              <a:solidFill>
                <a:schemeClr val="bg1"/>
              </a:solidFill>
              <a:latin typeface="Garamond"/>
              <a:ea typeface="+mn-lt"/>
              <a:cs typeface="+mn-lt"/>
            </a:endParaRPr>
          </a:p>
          <a:p>
            <a:r>
              <a:rPr lang="en-US">
                <a:solidFill>
                  <a:schemeClr val="bg1"/>
                </a:solidFill>
                <a:latin typeface="Garamond"/>
                <a:ea typeface="+mn-lt"/>
                <a:cs typeface="+mn-lt"/>
              </a:rPr>
              <a:t>Our dataset contains 443,045 observations with 29 variables.</a:t>
            </a:r>
          </a:p>
          <a:p>
            <a:endParaRPr lang="en-US">
              <a:solidFill>
                <a:schemeClr val="bg1"/>
              </a:solidFill>
              <a:latin typeface="Garamond"/>
              <a:ea typeface="+mn-lt"/>
              <a:cs typeface="+mn-lt"/>
            </a:endParaRPr>
          </a:p>
          <a:p>
            <a:endParaRPr lang="en-US">
              <a:solidFill>
                <a:schemeClr val="bg1"/>
              </a:solidFill>
              <a:latin typeface="Garamond"/>
              <a:ea typeface="+mn-lt"/>
              <a:cs typeface="+mn-lt"/>
            </a:endParaRPr>
          </a:p>
          <a:p>
            <a:endParaRPr lang="en-US">
              <a:ea typeface="+mn-lt"/>
              <a:cs typeface="+mn-lt"/>
            </a:endParaRPr>
          </a:p>
        </p:txBody>
      </p:sp>
      <p:pic>
        <p:nvPicPr>
          <p:cNvPr id="5" name="Picture 5" descr="Table&#10;&#10;Description automatically generated">
            <a:extLst>
              <a:ext uri="{FF2B5EF4-FFF2-40B4-BE49-F238E27FC236}">
                <a16:creationId xmlns:a16="http://schemas.microsoft.com/office/drawing/2014/main" id="{B28C206B-EC67-4BC3-8CA0-CEA3A0321AC0}"/>
              </a:ext>
            </a:extLst>
          </p:cNvPr>
          <p:cNvPicPr>
            <a:picLocks noChangeAspect="1"/>
          </p:cNvPicPr>
          <p:nvPr/>
        </p:nvPicPr>
        <p:blipFill rotWithShape="1">
          <a:blip r:embed="rId2"/>
          <a:srcRect l="-324" t="1276" r="171" b="26525"/>
          <a:stretch/>
        </p:blipFill>
        <p:spPr>
          <a:xfrm>
            <a:off x="4404399" y="2887276"/>
            <a:ext cx="7694392" cy="3340252"/>
          </a:xfrm>
          <a:prstGeom prst="rect">
            <a:avLst/>
          </a:prstGeom>
        </p:spPr>
      </p:pic>
      <p:sp>
        <p:nvSpPr>
          <p:cNvPr id="8" name="TextBox 7">
            <a:extLst>
              <a:ext uri="{FF2B5EF4-FFF2-40B4-BE49-F238E27FC236}">
                <a16:creationId xmlns:a16="http://schemas.microsoft.com/office/drawing/2014/main" id="{88DAA505-C78F-48A6-8DB1-341D6C77842A}"/>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02</a:t>
            </a:r>
            <a:endParaRPr lang="en-US" sz="3200" dirty="0">
              <a:solidFill>
                <a:srgbClr val="28467A"/>
              </a:solidFill>
              <a:highlight>
                <a:srgbClr val="FFFF00"/>
              </a:highlight>
              <a:latin typeface="Garamond"/>
              <a:cs typeface="Calibri"/>
            </a:endParaRPr>
          </a:p>
        </p:txBody>
      </p:sp>
      <p:sp>
        <p:nvSpPr>
          <p:cNvPr id="3" name="Content Placeholder 2">
            <a:extLst>
              <a:ext uri="{FF2B5EF4-FFF2-40B4-BE49-F238E27FC236}">
                <a16:creationId xmlns:a16="http://schemas.microsoft.com/office/drawing/2014/main" id="{42880936-AD4D-4F44-905E-0E46FB06BFED}"/>
              </a:ext>
            </a:extLst>
          </p:cNvPr>
          <p:cNvSpPr txBox="1">
            <a:spLocks/>
          </p:cNvSpPr>
          <p:nvPr/>
        </p:nvSpPr>
        <p:spPr>
          <a:xfrm>
            <a:off x="4405780" y="1822343"/>
            <a:ext cx="7509847" cy="107585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solidFill>
                  <a:srgbClr val="28467A"/>
                </a:solidFill>
                <a:latin typeface="Garamond"/>
                <a:cs typeface="Calibri"/>
              </a:rPr>
              <a:t>The "Motor Vehicle Collisions – Crashes" dataset contains details about crash events in New York City. Each row represents a crash. A police report (MV104-AN) is required when the crash involves a person(</a:t>
            </a:r>
            <a:r>
              <a:rPr lang="en-US" sz="1800" dirty="0" err="1">
                <a:solidFill>
                  <a:srgbClr val="28467A"/>
                </a:solidFill>
                <a:latin typeface="Garamond"/>
                <a:cs typeface="Calibri"/>
              </a:rPr>
              <a:t>ie</a:t>
            </a:r>
            <a:r>
              <a:rPr lang="en-US" sz="1800" dirty="0">
                <a:solidFill>
                  <a:srgbClr val="28467A"/>
                </a:solidFill>
                <a:latin typeface="Garamond"/>
                <a:cs typeface="Calibri"/>
              </a:rPr>
              <a:t> pedestrian, cyclists, or motorist) is injured or killed or $1,000 worth in damages.</a:t>
            </a:r>
          </a:p>
          <a:p>
            <a:pPr marL="0" indent="0">
              <a:buNone/>
            </a:pPr>
            <a:endParaRPr lang="en-US">
              <a:solidFill>
                <a:srgbClr val="000000"/>
              </a:solidFill>
              <a:latin typeface="Calibri" panose="020F0502020204030204"/>
              <a:cs typeface="Calibri"/>
            </a:endParaRPr>
          </a:p>
          <a:p>
            <a:endParaRPr lang="en-US">
              <a:solidFill>
                <a:srgbClr val="000000"/>
              </a:solidFill>
              <a:latin typeface="Calibri" panose="020F0502020204030204"/>
              <a:cs typeface="Calibri"/>
            </a:endParaRPr>
          </a:p>
          <a:p>
            <a:endParaRPr lang="en-US">
              <a:cs typeface="Calibri"/>
            </a:endParaRPr>
          </a:p>
        </p:txBody>
      </p:sp>
    </p:spTree>
    <p:extLst>
      <p:ext uri="{BB962C8B-B14F-4D97-AF65-F5344CB8AC3E}">
        <p14:creationId xmlns:p14="http://schemas.microsoft.com/office/powerpoint/2010/main" val="1249921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Geographic Pattern: Pedestrians Injured Levels</a:t>
            </a:r>
          </a:p>
        </p:txBody>
      </p:sp>
      <p:sp>
        <p:nvSpPr>
          <p:cNvPr id="8" name="TextBox 7">
            <a:extLst>
              <a:ext uri="{FF2B5EF4-FFF2-40B4-BE49-F238E27FC236}">
                <a16:creationId xmlns:a16="http://schemas.microsoft.com/office/drawing/2014/main" id="{829F8E98-03DD-475A-AE62-CFAC8429552F}"/>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20</a:t>
            </a:r>
          </a:p>
        </p:txBody>
      </p:sp>
      <p:sp>
        <p:nvSpPr>
          <p:cNvPr id="2" name="Rectangle: Rounded Corners 1">
            <a:extLst>
              <a:ext uri="{FF2B5EF4-FFF2-40B4-BE49-F238E27FC236}">
                <a16:creationId xmlns:a16="http://schemas.microsoft.com/office/drawing/2014/main" id="{6D2FA8CF-4AC1-4E66-A131-17F94235C2BA}"/>
              </a:ext>
            </a:extLst>
          </p:cNvPr>
          <p:cNvSpPr/>
          <p:nvPr/>
        </p:nvSpPr>
        <p:spPr>
          <a:xfrm>
            <a:off x="1253287" y="3117661"/>
            <a:ext cx="3202266" cy="324214"/>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552AA4-B234-407D-B64E-74D1E4F0BD50}"/>
              </a:ext>
            </a:extLst>
          </p:cNvPr>
          <p:cNvSpPr txBox="1"/>
          <p:nvPr/>
        </p:nvSpPr>
        <p:spPr>
          <a:xfrm>
            <a:off x="2448431" y="3100876"/>
            <a:ext cx="16133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2018</a:t>
            </a:r>
          </a:p>
        </p:txBody>
      </p:sp>
      <p:pic>
        <p:nvPicPr>
          <p:cNvPr id="4" name="Picture 4" descr="Map&#10;&#10;Description automatically generated">
            <a:extLst>
              <a:ext uri="{FF2B5EF4-FFF2-40B4-BE49-F238E27FC236}">
                <a16:creationId xmlns:a16="http://schemas.microsoft.com/office/drawing/2014/main" id="{0D15BD0B-5AE6-45A0-AB69-6F50FB5E709D}"/>
              </a:ext>
            </a:extLst>
          </p:cNvPr>
          <p:cNvPicPr>
            <a:picLocks noChangeAspect="1"/>
          </p:cNvPicPr>
          <p:nvPr/>
        </p:nvPicPr>
        <p:blipFill>
          <a:blip r:embed="rId2"/>
          <a:stretch>
            <a:fillRect/>
          </a:stretch>
        </p:blipFill>
        <p:spPr>
          <a:xfrm>
            <a:off x="907431" y="3470432"/>
            <a:ext cx="4177441" cy="3370806"/>
          </a:xfrm>
          <a:prstGeom prst="rect">
            <a:avLst/>
          </a:prstGeom>
        </p:spPr>
      </p:pic>
      <p:pic>
        <p:nvPicPr>
          <p:cNvPr id="5" name="Picture 5" descr="Map&#10;&#10;Description automatically generated">
            <a:extLst>
              <a:ext uri="{FF2B5EF4-FFF2-40B4-BE49-F238E27FC236}">
                <a16:creationId xmlns:a16="http://schemas.microsoft.com/office/drawing/2014/main" id="{A8C76384-0125-41C2-92DD-6DEBF62DC336}"/>
              </a:ext>
            </a:extLst>
          </p:cNvPr>
          <p:cNvPicPr>
            <a:picLocks noChangeAspect="1"/>
          </p:cNvPicPr>
          <p:nvPr/>
        </p:nvPicPr>
        <p:blipFill>
          <a:blip r:embed="rId3"/>
          <a:stretch>
            <a:fillRect/>
          </a:stretch>
        </p:blipFill>
        <p:spPr>
          <a:xfrm>
            <a:off x="6779232" y="3429344"/>
            <a:ext cx="4307868" cy="3400430"/>
          </a:xfrm>
          <a:prstGeom prst="rect">
            <a:avLst/>
          </a:prstGeom>
        </p:spPr>
      </p:pic>
      <p:sp>
        <p:nvSpPr>
          <p:cNvPr id="12" name="Rectangle: Rounded Corners 11">
            <a:extLst>
              <a:ext uri="{FF2B5EF4-FFF2-40B4-BE49-F238E27FC236}">
                <a16:creationId xmlns:a16="http://schemas.microsoft.com/office/drawing/2014/main" id="{2AFF676D-F576-491E-8513-57E1430EC8FE}"/>
              </a:ext>
            </a:extLst>
          </p:cNvPr>
          <p:cNvSpPr/>
          <p:nvPr/>
        </p:nvSpPr>
        <p:spPr>
          <a:xfrm>
            <a:off x="7258324" y="3100009"/>
            <a:ext cx="3202266" cy="324214"/>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54B03B3-9702-4768-A4BC-B07807F535B1}"/>
              </a:ext>
            </a:extLst>
          </p:cNvPr>
          <p:cNvSpPr txBox="1"/>
          <p:nvPr/>
        </p:nvSpPr>
        <p:spPr>
          <a:xfrm>
            <a:off x="8505819" y="3078158"/>
            <a:ext cx="17315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2019</a:t>
            </a:r>
          </a:p>
        </p:txBody>
      </p:sp>
      <p:sp>
        <p:nvSpPr>
          <p:cNvPr id="20" name="Content Placeholder 2">
            <a:extLst>
              <a:ext uri="{FF2B5EF4-FFF2-40B4-BE49-F238E27FC236}">
                <a16:creationId xmlns:a16="http://schemas.microsoft.com/office/drawing/2014/main" id="{F471E7DC-A56D-4BE2-9CF7-4E19249C4D83}"/>
              </a:ext>
            </a:extLst>
          </p:cNvPr>
          <p:cNvSpPr txBox="1">
            <a:spLocks/>
          </p:cNvSpPr>
          <p:nvPr/>
        </p:nvSpPr>
        <p:spPr>
          <a:xfrm>
            <a:off x="570816" y="1652867"/>
            <a:ext cx="11306709" cy="1323467"/>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solidFill>
                  <a:srgbClr val="28467A"/>
                </a:solidFill>
                <a:latin typeface="Garamond"/>
                <a:cs typeface="Calibri"/>
              </a:rPr>
              <a:t>The maps below show the number of pedestrians injured. </a:t>
            </a:r>
            <a:r>
              <a:rPr lang="en-US" sz="1800">
                <a:solidFill>
                  <a:srgbClr val="28467A"/>
                </a:solidFill>
                <a:latin typeface="Garamond"/>
                <a:ea typeface="+mn-lt"/>
                <a:cs typeface="+mn-lt"/>
              </a:rPr>
              <a:t>Levels: 1, 2, 3, 4, and 5. </a:t>
            </a:r>
          </a:p>
          <a:p>
            <a:pPr marL="285750" indent="-285750"/>
            <a:r>
              <a:rPr lang="en-US" sz="1800">
                <a:solidFill>
                  <a:srgbClr val="28467A"/>
                </a:solidFill>
                <a:latin typeface="Garamond"/>
                <a:ea typeface="+mn-lt"/>
                <a:cs typeface="+mn-lt"/>
              </a:rPr>
              <a:t>Levels 1-4 represent the number of pedestrians injured. </a:t>
            </a:r>
          </a:p>
          <a:p>
            <a:pPr marL="285750" indent="-285750"/>
            <a:r>
              <a:rPr lang="en-US" sz="1800">
                <a:solidFill>
                  <a:srgbClr val="28467A"/>
                </a:solidFill>
                <a:latin typeface="Garamond"/>
                <a:ea typeface="+mn-lt"/>
                <a:cs typeface="+mn-lt"/>
              </a:rPr>
              <a:t>Level 5 represents 5 or more pedestrians injured. </a:t>
            </a:r>
          </a:p>
          <a:p>
            <a:pPr marL="285750" indent="-285750"/>
            <a:r>
              <a:rPr lang="en-US" sz="1800">
                <a:solidFill>
                  <a:srgbClr val="28467A"/>
                </a:solidFill>
                <a:latin typeface="Garamond"/>
                <a:ea typeface="+mn-lt"/>
                <a:cs typeface="+mn-lt"/>
              </a:rPr>
              <a:t>We can see that in 2019, there were a couple of incidents with 5 or more pedestrians injured while there were no such incidents in 2018  </a:t>
            </a:r>
            <a:endParaRPr lang="en-US" sz="1800">
              <a:solidFill>
                <a:srgbClr val="28467A"/>
              </a:solidFill>
              <a:latin typeface="Garamond"/>
              <a:cs typeface="Calibri"/>
            </a:endParaRPr>
          </a:p>
        </p:txBody>
      </p:sp>
    </p:spTree>
    <p:extLst>
      <p:ext uri="{BB962C8B-B14F-4D97-AF65-F5344CB8AC3E}">
        <p14:creationId xmlns:p14="http://schemas.microsoft.com/office/powerpoint/2010/main" val="553902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Geographic Pattern: Pedestrians Killed Levels</a:t>
            </a:r>
            <a:endParaRPr lang="en-US"/>
          </a:p>
        </p:txBody>
      </p:sp>
      <p:sp>
        <p:nvSpPr>
          <p:cNvPr id="8" name="TextBox 7">
            <a:extLst>
              <a:ext uri="{FF2B5EF4-FFF2-40B4-BE49-F238E27FC236}">
                <a16:creationId xmlns:a16="http://schemas.microsoft.com/office/drawing/2014/main" id="{829F8E98-03DD-475A-AE62-CFAC8429552F}"/>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21</a:t>
            </a:r>
          </a:p>
        </p:txBody>
      </p:sp>
      <p:sp>
        <p:nvSpPr>
          <p:cNvPr id="2" name="Rectangle: Rounded Corners 1">
            <a:extLst>
              <a:ext uri="{FF2B5EF4-FFF2-40B4-BE49-F238E27FC236}">
                <a16:creationId xmlns:a16="http://schemas.microsoft.com/office/drawing/2014/main" id="{6D2FA8CF-4AC1-4E66-A131-17F94235C2BA}"/>
              </a:ext>
            </a:extLst>
          </p:cNvPr>
          <p:cNvSpPr/>
          <p:nvPr/>
        </p:nvSpPr>
        <p:spPr>
          <a:xfrm>
            <a:off x="1142768" y="3175828"/>
            <a:ext cx="3202266" cy="324214"/>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552AA4-B234-407D-B64E-74D1E4F0BD50}"/>
              </a:ext>
            </a:extLst>
          </p:cNvPr>
          <p:cNvSpPr txBox="1"/>
          <p:nvPr/>
        </p:nvSpPr>
        <p:spPr>
          <a:xfrm>
            <a:off x="2361179" y="3170677"/>
            <a:ext cx="16133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2018</a:t>
            </a:r>
          </a:p>
        </p:txBody>
      </p:sp>
      <p:sp>
        <p:nvSpPr>
          <p:cNvPr id="12" name="Rectangle: Rounded Corners 11">
            <a:extLst>
              <a:ext uri="{FF2B5EF4-FFF2-40B4-BE49-F238E27FC236}">
                <a16:creationId xmlns:a16="http://schemas.microsoft.com/office/drawing/2014/main" id="{2AFF676D-F576-491E-8513-57E1430EC8FE}"/>
              </a:ext>
            </a:extLst>
          </p:cNvPr>
          <p:cNvSpPr/>
          <p:nvPr/>
        </p:nvSpPr>
        <p:spPr>
          <a:xfrm>
            <a:off x="7136172" y="3163993"/>
            <a:ext cx="3202266" cy="324214"/>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54B03B3-9702-4768-A4BC-B07807F535B1}"/>
              </a:ext>
            </a:extLst>
          </p:cNvPr>
          <p:cNvSpPr txBox="1"/>
          <p:nvPr/>
        </p:nvSpPr>
        <p:spPr>
          <a:xfrm>
            <a:off x="8354582" y="3153776"/>
            <a:ext cx="17315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2019</a:t>
            </a:r>
          </a:p>
        </p:txBody>
      </p:sp>
      <p:sp>
        <p:nvSpPr>
          <p:cNvPr id="20" name="Content Placeholder 2">
            <a:extLst>
              <a:ext uri="{FF2B5EF4-FFF2-40B4-BE49-F238E27FC236}">
                <a16:creationId xmlns:a16="http://schemas.microsoft.com/office/drawing/2014/main" id="{F471E7DC-A56D-4BE2-9CF7-4E19249C4D83}"/>
              </a:ext>
            </a:extLst>
          </p:cNvPr>
          <p:cNvSpPr txBox="1">
            <a:spLocks/>
          </p:cNvSpPr>
          <p:nvPr/>
        </p:nvSpPr>
        <p:spPr>
          <a:xfrm>
            <a:off x="570816" y="1652867"/>
            <a:ext cx="11306709" cy="1358368"/>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solidFill>
                  <a:srgbClr val="28467A"/>
                </a:solidFill>
                <a:latin typeface="Garamond"/>
                <a:cs typeface="Calibri"/>
              </a:rPr>
              <a:t>The maps below show the number of pedestrians killed. </a:t>
            </a:r>
            <a:endParaRPr lang="en-US" sz="1800">
              <a:solidFill>
                <a:srgbClr val="28467A"/>
              </a:solidFill>
              <a:latin typeface="Garamond"/>
              <a:ea typeface="+mn-lt"/>
              <a:cs typeface="+mn-lt"/>
            </a:endParaRPr>
          </a:p>
          <a:p>
            <a:pPr marL="285750" indent="-285750"/>
            <a:r>
              <a:rPr lang="en-US" sz="1800">
                <a:solidFill>
                  <a:srgbClr val="28467A"/>
                </a:solidFill>
                <a:latin typeface="Garamond"/>
                <a:ea typeface="+mn-lt"/>
                <a:cs typeface="+mn-lt"/>
              </a:rPr>
              <a:t>Levels: 1, 2 and 3. Levels 1 and 2 represent the number of pedestrians killed, respectively. </a:t>
            </a:r>
          </a:p>
          <a:p>
            <a:pPr marL="285750" indent="-285750"/>
            <a:r>
              <a:rPr lang="en-US" sz="1800">
                <a:solidFill>
                  <a:srgbClr val="28467A"/>
                </a:solidFill>
                <a:latin typeface="Garamond"/>
                <a:ea typeface="+mn-lt"/>
                <a:cs typeface="+mn-lt"/>
              </a:rPr>
              <a:t>Level 3 represents an incidents when a pedestrian is injured, and another is killed. </a:t>
            </a:r>
          </a:p>
          <a:p>
            <a:pPr marL="285750" indent="-285750"/>
            <a:r>
              <a:rPr lang="en-US" sz="1800">
                <a:solidFill>
                  <a:srgbClr val="28467A"/>
                </a:solidFill>
                <a:latin typeface="Garamond"/>
                <a:ea typeface="+mn-lt"/>
                <a:cs typeface="+mn-lt"/>
              </a:rPr>
              <a:t>We can see that in 2019, there were a couple of incidents with 5 or more pedestrians injured while there were no such incidents in 2018  </a:t>
            </a:r>
            <a:endParaRPr lang="en-US" sz="1800">
              <a:solidFill>
                <a:srgbClr val="28467A"/>
              </a:solidFill>
              <a:latin typeface="Garamond"/>
              <a:cs typeface="Calibri"/>
            </a:endParaRPr>
          </a:p>
        </p:txBody>
      </p:sp>
      <p:pic>
        <p:nvPicPr>
          <p:cNvPr id="7" name="Picture 9" descr="Map&#10;&#10;Description automatically generated">
            <a:extLst>
              <a:ext uri="{FF2B5EF4-FFF2-40B4-BE49-F238E27FC236}">
                <a16:creationId xmlns:a16="http://schemas.microsoft.com/office/drawing/2014/main" id="{9CB7543C-773C-4800-93E1-D5B827E59E6C}"/>
              </a:ext>
            </a:extLst>
          </p:cNvPr>
          <p:cNvPicPr>
            <a:picLocks noChangeAspect="1"/>
          </p:cNvPicPr>
          <p:nvPr/>
        </p:nvPicPr>
        <p:blipFill>
          <a:blip r:embed="rId2"/>
          <a:stretch>
            <a:fillRect/>
          </a:stretch>
        </p:blipFill>
        <p:spPr>
          <a:xfrm>
            <a:off x="6839104" y="3502378"/>
            <a:ext cx="4044357" cy="3347080"/>
          </a:xfrm>
          <a:prstGeom prst="rect">
            <a:avLst/>
          </a:prstGeom>
        </p:spPr>
      </p:pic>
      <p:pic>
        <p:nvPicPr>
          <p:cNvPr id="10" name="Picture 10" descr="Map&#10;&#10;Description automatically generated">
            <a:extLst>
              <a:ext uri="{FF2B5EF4-FFF2-40B4-BE49-F238E27FC236}">
                <a16:creationId xmlns:a16="http://schemas.microsoft.com/office/drawing/2014/main" id="{27FDBBA9-0AC4-47B8-8D34-CA05227964F4}"/>
              </a:ext>
            </a:extLst>
          </p:cNvPr>
          <p:cNvPicPr>
            <a:picLocks noChangeAspect="1"/>
          </p:cNvPicPr>
          <p:nvPr/>
        </p:nvPicPr>
        <p:blipFill>
          <a:blip r:embed="rId3"/>
          <a:stretch>
            <a:fillRect/>
          </a:stretch>
        </p:blipFill>
        <p:spPr>
          <a:xfrm>
            <a:off x="842894" y="3540968"/>
            <a:ext cx="3997069" cy="3228432"/>
          </a:xfrm>
          <a:prstGeom prst="rect">
            <a:avLst/>
          </a:prstGeom>
        </p:spPr>
      </p:pic>
    </p:spTree>
    <p:extLst>
      <p:ext uri="{BB962C8B-B14F-4D97-AF65-F5344CB8AC3E}">
        <p14:creationId xmlns:p14="http://schemas.microsoft.com/office/powerpoint/2010/main" val="2199362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64E3-D886-4292-B346-351536915766}"/>
              </a:ext>
            </a:extLst>
          </p:cNvPr>
          <p:cNvSpPr>
            <a:spLocks noGrp="1"/>
          </p:cNvSpPr>
          <p:nvPr>
            <p:ph type="title"/>
          </p:nvPr>
        </p:nvSpPr>
        <p:spPr>
          <a:xfrm>
            <a:off x="2899611" y="381033"/>
            <a:ext cx="8544593" cy="1046551"/>
          </a:xfrm>
        </p:spPr>
        <p:txBody>
          <a:bodyPr vert="horz" lIns="91440" tIns="45720" rIns="91440" bIns="45720" rtlCol="0" anchor="b">
            <a:normAutofit/>
          </a:bodyPr>
          <a:lstStyle/>
          <a:p>
            <a:pPr algn="r"/>
            <a:r>
              <a:rPr lang="en-US" sz="3200" dirty="0">
                <a:solidFill>
                  <a:srgbClr val="28467A"/>
                </a:solidFill>
                <a:latin typeface="Garamond"/>
                <a:cs typeface="Calibri Light"/>
              </a:rPr>
              <a:t>Models – Linear Regression and SVM</a:t>
            </a:r>
            <a:endParaRPr lang="en-US" dirty="0"/>
          </a:p>
        </p:txBody>
      </p:sp>
      <p:sp>
        <p:nvSpPr>
          <p:cNvPr id="4" name="Rectangle 3">
            <a:extLst>
              <a:ext uri="{FF2B5EF4-FFF2-40B4-BE49-F238E27FC236}">
                <a16:creationId xmlns:a16="http://schemas.microsoft.com/office/drawing/2014/main" id="{FCC1E2FE-E207-448C-A26D-A990644E1E81}"/>
              </a:ext>
            </a:extLst>
          </p:cNvPr>
          <p:cNvSpPr/>
          <p:nvPr/>
        </p:nvSpPr>
        <p:spPr>
          <a:xfrm>
            <a:off x="0" y="2068689"/>
            <a:ext cx="12225866" cy="4786488"/>
          </a:xfrm>
          <a:prstGeom prst="rect">
            <a:avLst/>
          </a:prstGeom>
          <a:solidFill>
            <a:srgbClr val="6291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4635B6-828A-405D-B775-DEC6ADB998A7}"/>
              </a:ext>
            </a:extLst>
          </p:cNvPr>
          <p:cNvSpPr txBox="1"/>
          <p:nvPr/>
        </p:nvSpPr>
        <p:spPr>
          <a:xfrm>
            <a:off x="716845" y="2393244"/>
            <a:ext cx="10724445"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FFFFFF"/>
                </a:solidFill>
                <a:latin typeface="Garamond"/>
                <a:cs typeface="Calibri"/>
              </a:rPr>
              <a:t>For our models, we wanted to:</a:t>
            </a:r>
          </a:p>
          <a:p>
            <a:endParaRPr lang="en-US" sz="2800" dirty="0">
              <a:solidFill>
                <a:srgbClr val="FFFFFF"/>
              </a:solidFill>
              <a:latin typeface="Garamond"/>
              <a:cs typeface="Calibri"/>
            </a:endParaRPr>
          </a:p>
          <a:p>
            <a:pPr marL="457200" indent="-457200">
              <a:buFont typeface="Arial"/>
              <a:buChar char="•"/>
            </a:pPr>
            <a:r>
              <a:rPr lang="en-US" sz="2800" dirty="0">
                <a:solidFill>
                  <a:srgbClr val="FFFFFF"/>
                </a:solidFill>
                <a:latin typeface="Garamond"/>
                <a:cs typeface="Calibri"/>
              </a:rPr>
              <a:t>Explore linear relationship between pedestrian injuries/deaths and our other variables using regression models</a:t>
            </a:r>
          </a:p>
          <a:p>
            <a:pPr marL="457200" indent="-457200">
              <a:buFont typeface="Arial"/>
              <a:buChar char="•"/>
            </a:pPr>
            <a:r>
              <a:rPr lang="en-US" sz="2800" dirty="0">
                <a:solidFill>
                  <a:srgbClr val="FFFFFF"/>
                </a:solidFill>
                <a:latin typeface="Garamond"/>
                <a:cs typeface="Calibri"/>
              </a:rPr>
              <a:t>Predict whether a pedestrian injury/death would occur using SVM</a:t>
            </a:r>
          </a:p>
          <a:p>
            <a:pPr marL="457200" indent="-457200">
              <a:buFont typeface="Arial"/>
              <a:buChar char="•"/>
            </a:pPr>
            <a:endParaRPr lang="en-US" sz="2800" dirty="0">
              <a:solidFill>
                <a:srgbClr val="FFFFFF"/>
              </a:solidFill>
              <a:latin typeface="Garamond"/>
              <a:cs typeface="Calibri"/>
            </a:endParaRPr>
          </a:p>
        </p:txBody>
      </p:sp>
      <p:sp>
        <p:nvSpPr>
          <p:cNvPr id="5" name="TextBox 4">
            <a:extLst>
              <a:ext uri="{FF2B5EF4-FFF2-40B4-BE49-F238E27FC236}">
                <a16:creationId xmlns:a16="http://schemas.microsoft.com/office/drawing/2014/main" id="{CE3B0A67-ABE9-497C-BE53-E56105B6662E}"/>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22</a:t>
            </a:r>
          </a:p>
        </p:txBody>
      </p:sp>
    </p:spTree>
    <p:extLst>
      <p:ext uri="{BB962C8B-B14F-4D97-AF65-F5344CB8AC3E}">
        <p14:creationId xmlns:p14="http://schemas.microsoft.com/office/powerpoint/2010/main" val="292242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dirty="0">
                <a:solidFill>
                  <a:srgbClr val="28467A"/>
                </a:solidFill>
                <a:latin typeface="Garamond"/>
                <a:cs typeface="Calibri Light"/>
              </a:rPr>
              <a:t>Regression</a:t>
            </a:r>
          </a:p>
        </p:txBody>
      </p:sp>
      <p:sp>
        <p:nvSpPr>
          <p:cNvPr id="2" name="TextBox 1">
            <a:extLst>
              <a:ext uri="{FF2B5EF4-FFF2-40B4-BE49-F238E27FC236}">
                <a16:creationId xmlns:a16="http://schemas.microsoft.com/office/drawing/2014/main" id="{503B6F70-216A-4A78-9B9E-5470144A2E6E}"/>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23</a:t>
            </a:r>
          </a:p>
        </p:txBody>
      </p:sp>
      <p:pic>
        <p:nvPicPr>
          <p:cNvPr id="12" name="Picture 12" descr="A picture containing diagram&#10;&#10;Description automatically generated">
            <a:extLst>
              <a:ext uri="{FF2B5EF4-FFF2-40B4-BE49-F238E27FC236}">
                <a16:creationId xmlns:a16="http://schemas.microsoft.com/office/drawing/2014/main" id="{3C5BC5D9-40BD-4957-853F-B6ED3E4BC2F8}"/>
              </a:ext>
            </a:extLst>
          </p:cNvPr>
          <p:cNvPicPr>
            <a:picLocks noChangeAspect="1"/>
          </p:cNvPicPr>
          <p:nvPr/>
        </p:nvPicPr>
        <p:blipFill>
          <a:blip r:embed="rId2"/>
          <a:stretch>
            <a:fillRect/>
          </a:stretch>
        </p:blipFill>
        <p:spPr>
          <a:xfrm>
            <a:off x="691055" y="1874586"/>
            <a:ext cx="6106510" cy="415552"/>
          </a:xfrm>
          <a:prstGeom prst="rect">
            <a:avLst/>
          </a:prstGeom>
        </p:spPr>
      </p:pic>
      <p:pic>
        <p:nvPicPr>
          <p:cNvPr id="13" name="Picture 13">
            <a:extLst>
              <a:ext uri="{FF2B5EF4-FFF2-40B4-BE49-F238E27FC236}">
                <a16:creationId xmlns:a16="http://schemas.microsoft.com/office/drawing/2014/main" id="{39164815-4456-4C2C-971C-19E67A471292}"/>
              </a:ext>
            </a:extLst>
          </p:cNvPr>
          <p:cNvPicPr>
            <a:picLocks noChangeAspect="1"/>
          </p:cNvPicPr>
          <p:nvPr/>
        </p:nvPicPr>
        <p:blipFill rotWithShape="1">
          <a:blip r:embed="rId3"/>
          <a:srcRect t="21429" r="-214" b="-3572"/>
          <a:stretch/>
        </p:blipFill>
        <p:spPr>
          <a:xfrm>
            <a:off x="651643" y="2354517"/>
            <a:ext cx="6145933" cy="151838"/>
          </a:xfrm>
          <a:prstGeom prst="rect">
            <a:avLst/>
          </a:prstGeom>
        </p:spPr>
      </p:pic>
      <p:pic>
        <p:nvPicPr>
          <p:cNvPr id="14" name="Picture 14" descr="A picture containing background pattern&#10;&#10;Description automatically generated">
            <a:extLst>
              <a:ext uri="{FF2B5EF4-FFF2-40B4-BE49-F238E27FC236}">
                <a16:creationId xmlns:a16="http://schemas.microsoft.com/office/drawing/2014/main" id="{AB7D515F-5490-4326-8255-77E3D8B1F8BB}"/>
              </a:ext>
            </a:extLst>
          </p:cNvPr>
          <p:cNvPicPr>
            <a:picLocks noChangeAspect="1"/>
          </p:cNvPicPr>
          <p:nvPr/>
        </p:nvPicPr>
        <p:blipFill>
          <a:blip r:embed="rId4"/>
          <a:stretch>
            <a:fillRect/>
          </a:stretch>
        </p:blipFill>
        <p:spPr>
          <a:xfrm>
            <a:off x="658210" y="2509350"/>
            <a:ext cx="6191906" cy="742282"/>
          </a:xfrm>
          <a:prstGeom prst="rect">
            <a:avLst/>
          </a:prstGeom>
        </p:spPr>
      </p:pic>
      <p:pic>
        <p:nvPicPr>
          <p:cNvPr id="15" name="Picture 15">
            <a:extLst>
              <a:ext uri="{FF2B5EF4-FFF2-40B4-BE49-F238E27FC236}">
                <a16:creationId xmlns:a16="http://schemas.microsoft.com/office/drawing/2014/main" id="{CEC6ACBC-4532-4D1D-8B5E-13F145ED6657}"/>
              </a:ext>
            </a:extLst>
          </p:cNvPr>
          <p:cNvPicPr>
            <a:picLocks noChangeAspect="1"/>
          </p:cNvPicPr>
          <p:nvPr/>
        </p:nvPicPr>
        <p:blipFill>
          <a:blip r:embed="rId5"/>
          <a:stretch>
            <a:fillRect/>
          </a:stretch>
        </p:blipFill>
        <p:spPr>
          <a:xfrm>
            <a:off x="651642" y="3254228"/>
            <a:ext cx="6145923" cy="172183"/>
          </a:xfrm>
          <a:prstGeom prst="rect">
            <a:avLst/>
          </a:prstGeom>
        </p:spPr>
      </p:pic>
      <p:pic>
        <p:nvPicPr>
          <p:cNvPr id="16" name="Picture 16">
            <a:extLst>
              <a:ext uri="{FF2B5EF4-FFF2-40B4-BE49-F238E27FC236}">
                <a16:creationId xmlns:a16="http://schemas.microsoft.com/office/drawing/2014/main" id="{8CE12E2F-D5B6-4BB4-A02D-38B4F7B90E0E}"/>
              </a:ext>
            </a:extLst>
          </p:cNvPr>
          <p:cNvPicPr>
            <a:picLocks noChangeAspect="1"/>
          </p:cNvPicPr>
          <p:nvPr/>
        </p:nvPicPr>
        <p:blipFill>
          <a:blip r:embed="rId6"/>
          <a:stretch>
            <a:fillRect/>
          </a:stretch>
        </p:blipFill>
        <p:spPr>
          <a:xfrm>
            <a:off x="671349" y="3470319"/>
            <a:ext cx="6191906" cy="469155"/>
          </a:xfrm>
          <a:prstGeom prst="rect">
            <a:avLst/>
          </a:prstGeom>
        </p:spPr>
      </p:pic>
      <p:pic>
        <p:nvPicPr>
          <p:cNvPr id="17" name="Picture 17" descr="A picture containing text&#10;&#10;Description automatically generated">
            <a:extLst>
              <a:ext uri="{FF2B5EF4-FFF2-40B4-BE49-F238E27FC236}">
                <a16:creationId xmlns:a16="http://schemas.microsoft.com/office/drawing/2014/main" id="{448332DC-1131-4B3C-80D5-917E26D2014A}"/>
              </a:ext>
            </a:extLst>
          </p:cNvPr>
          <p:cNvPicPr>
            <a:picLocks noChangeAspect="1"/>
          </p:cNvPicPr>
          <p:nvPr/>
        </p:nvPicPr>
        <p:blipFill>
          <a:blip r:embed="rId7"/>
          <a:stretch>
            <a:fillRect/>
          </a:stretch>
        </p:blipFill>
        <p:spPr>
          <a:xfrm>
            <a:off x="677917" y="3927493"/>
            <a:ext cx="6211613" cy="1078804"/>
          </a:xfrm>
          <a:prstGeom prst="rect">
            <a:avLst/>
          </a:prstGeom>
        </p:spPr>
      </p:pic>
      <p:pic>
        <p:nvPicPr>
          <p:cNvPr id="18" name="Picture 18">
            <a:extLst>
              <a:ext uri="{FF2B5EF4-FFF2-40B4-BE49-F238E27FC236}">
                <a16:creationId xmlns:a16="http://schemas.microsoft.com/office/drawing/2014/main" id="{268383F1-D8D5-4B55-A037-AF926E5078B9}"/>
              </a:ext>
            </a:extLst>
          </p:cNvPr>
          <p:cNvPicPr>
            <a:picLocks noChangeAspect="1"/>
          </p:cNvPicPr>
          <p:nvPr/>
        </p:nvPicPr>
        <p:blipFill>
          <a:blip r:embed="rId8"/>
          <a:stretch>
            <a:fillRect/>
          </a:stretch>
        </p:blipFill>
        <p:spPr>
          <a:xfrm>
            <a:off x="684487" y="5067748"/>
            <a:ext cx="6277302" cy="742712"/>
          </a:xfrm>
          <a:prstGeom prst="rect">
            <a:avLst/>
          </a:prstGeom>
        </p:spPr>
      </p:pic>
      <p:sp>
        <p:nvSpPr>
          <p:cNvPr id="4" name="Content Placeholder 2">
            <a:extLst>
              <a:ext uri="{FF2B5EF4-FFF2-40B4-BE49-F238E27FC236}">
                <a16:creationId xmlns:a16="http://schemas.microsoft.com/office/drawing/2014/main" id="{4C0B1D00-4014-4062-97D1-6A81660EFFD5}"/>
              </a:ext>
            </a:extLst>
          </p:cNvPr>
          <p:cNvSpPr txBox="1">
            <a:spLocks/>
          </p:cNvSpPr>
          <p:nvPr/>
        </p:nvSpPr>
        <p:spPr>
          <a:xfrm>
            <a:off x="7756376" y="2142320"/>
            <a:ext cx="3220313" cy="36443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dirty="0">
                <a:solidFill>
                  <a:srgbClr val="28467A"/>
                </a:solidFill>
                <a:latin typeface="Garamond"/>
                <a:cs typeface="Calibri"/>
              </a:rPr>
              <a:t> Trying to fit chaos into a linear model</a:t>
            </a:r>
          </a:p>
          <a:p>
            <a:pPr marL="285750" indent="-285750"/>
            <a:r>
              <a:rPr lang="en-US" sz="1800" dirty="0">
                <a:solidFill>
                  <a:srgbClr val="28467A"/>
                </a:solidFill>
                <a:latin typeface="Garamond"/>
                <a:cs typeface="Calibri"/>
              </a:rPr>
              <a:t>R-squared is very low</a:t>
            </a:r>
          </a:p>
          <a:p>
            <a:pPr marL="285750" indent="-285750"/>
            <a:r>
              <a:rPr lang="en-US" sz="1800" dirty="0">
                <a:solidFill>
                  <a:srgbClr val="28467A"/>
                </a:solidFill>
                <a:latin typeface="Garamond"/>
                <a:cs typeface="Calibri"/>
              </a:rPr>
              <a:t>Con --&gt; contributing factor</a:t>
            </a:r>
          </a:p>
          <a:p>
            <a:pPr marL="285750" indent="-285750"/>
            <a:r>
              <a:rPr lang="en-US" sz="1800" dirty="0">
                <a:solidFill>
                  <a:srgbClr val="28467A"/>
                </a:solidFill>
                <a:latin typeface="Garamond"/>
                <a:cs typeface="Calibri"/>
              </a:rPr>
              <a:t>Incidents and x variables aren't linear. When running linear regression, we don't expect adjusted r-squared would be high or significant. </a:t>
            </a:r>
          </a:p>
          <a:p>
            <a:pPr marL="285750" indent="-285750"/>
            <a:r>
              <a:rPr lang="en-US" sz="1800" dirty="0">
                <a:solidFill>
                  <a:srgbClr val="28467A"/>
                </a:solidFill>
                <a:latin typeface="Garamond"/>
                <a:cs typeface="Calibri"/>
              </a:rPr>
              <a:t>Started with just Pedestrian and contributing factor and got adjusted-r squared of 4.4</a:t>
            </a:r>
          </a:p>
          <a:p>
            <a:pPr marL="285750" indent="-285750"/>
            <a:endParaRPr lang="en-US" sz="1800">
              <a:solidFill>
                <a:srgbClr val="28467A"/>
              </a:solidFill>
              <a:latin typeface="Garamond"/>
              <a:cs typeface="Calibri"/>
            </a:endParaRPr>
          </a:p>
          <a:p>
            <a:endParaRPr lang="en-US">
              <a:cs typeface="Calibri" panose="020F0502020204030204"/>
            </a:endParaRPr>
          </a:p>
          <a:p>
            <a:endParaRPr lang="en-US">
              <a:cs typeface="Calibri" panose="020F0502020204030204"/>
            </a:endParaRPr>
          </a:p>
        </p:txBody>
      </p:sp>
    </p:spTree>
    <p:extLst>
      <p:ext uri="{BB962C8B-B14F-4D97-AF65-F5344CB8AC3E}">
        <p14:creationId xmlns:p14="http://schemas.microsoft.com/office/powerpoint/2010/main" val="2857867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Predict Pedestrian Injury or Death</a:t>
            </a:r>
            <a:endParaRPr lang="en-US"/>
          </a:p>
        </p:txBody>
      </p:sp>
      <p:pic>
        <p:nvPicPr>
          <p:cNvPr id="4" name="Picture 6" descr="Text&#10;&#10;Description automatically generated">
            <a:extLst>
              <a:ext uri="{FF2B5EF4-FFF2-40B4-BE49-F238E27FC236}">
                <a16:creationId xmlns:a16="http://schemas.microsoft.com/office/drawing/2014/main" id="{5D6544FD-E871-4019-B5CD-6010B14D1E17}"/>
              </a:ext>
            </a:extLst>
          </p:cNvPr>
          <p:cNvPicPr>
            <a:picLocks noChangeAspect="1"/>
          </p:cNvPicPr>
          <p:nvPr/>
        </p:nvPicPr>
        <p:blipFill>
          <a:blip r:embed="rId2"/>
          <a:stretch>
            <a:fillRect/>
          </a:stretch>
        </p:blipFill>
        <p:spPr>
          <a:xfrm>
            <a:off x="172453" y="1418647"/>
            <a:ext cx="4798594" cy="5434416"/>
          </a:xfrm>
          <a:prstGeom prst="rect">
            <a:avLst/>
          </a:prstGeom>
        </p:spPr>
      </p:pic>
      <p:sp>
        <p:nvSpPr>
          <p:cNvPr id="11" name="Content Placeholder 2">
            <a:extLst>
              <a:ext uri="{FF2B5EF4-FFF2-40B4-BE49-F238E27FC236}">
                <a16:creationId xmlns:a16="http://schemas.microsoft.com/office/drawing/2014/main" id="{C050891B-8A6C-436C-8B5C-2A405CA369BB}"/>
              </a:ext>
            </a:extLst>
          </p:cNvPr>
          <p:cNvSpPr txBox="1">
            <a:spLocks/>
          </p:cNvSpPr>
          <p:nvPr/>
        </p:nvSpPr>
        <p:spPr>
          <a:xfrm>
            <a:off x="6593323" y="1550767"/>
            <a:ext cx="3601313" cy="36443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dirty="0">
                <a:solidFill>
                  <a:srgbClr val="28467A"/>
                </a:solidFill>
                <a:latin typeface="Garamond"/>
                <a:cs typeface="Calibri"/>
              </a:rPr>
              <a:t>SVM model</a:t>
            </a:r>
            <a:endParaRPr lang="en-US" dirty="0"/>
          </a:p>
          <a:p>
            <a:pPr marL="285750" indent="-285750"/>
            <a:r>
              <a:rPr lang="en-US" sz="1800" dirty="0">
                <a:solidFill>
                  <a:srgbClr val="28467A"/>
                </a:solidFill>
                <a:latin typeface="Garamond"/>
                <a:cs typeface="Calibri"/>
              </a:rPr>
              <a:t>Y variable: Pedestrian injury/death</a:t>
            </a:r>
          </a:p>
          <a:p>
            <a:pPr marL="742950" lvl="1" indent="-285750"/>
            <a:r>
              <a:rPr lang="en-US" sz="1400" dirty="0">
                <a:solidFill>
                  <a:srgbClr val="28467A"/>
                </a:solidFill>
                <a:latin typeface="Garamond"/>
                <a:cs typeface="Calibri"/>
              </a:rPr>
              <a:t>0 = no injuries/death</a:t>
            </a:r>
          </a:p>
          <a:p>
            <a:pPr marL="742950" lvl="1" indent="-285750"/>
            <a:r>
              <a:rPr lang="en-US" sz="1400" dirty="0">
                <a:solidFill>
                  <a:srgbClr val="28467A"/>
                </a:solidFill>
                <a:latin typeface="Garamond"/>
                <a:cs typeface="Calibri"/>
              </a:rPr>
              <a:t>1 = 1 or more injuries/death</a:t>
            </a:r>
          </a:p>
          <a:p>
            <a:pPr marL="285750" indent="-285750">
              <a:buFont typeface="Arial"/>
            </a:pPr>
            <a:r>
              <a:rPr lang="en-US" sz="1800" dirty="0">
                <a:solidFill>
                  <a:srgbClr val="28467A"/>
                </a:solidFill>
                <a:latin typeface="Garamond"/>
                <a:cs typeface="Calibri"/>
              </a:rPr>
              <a:t>X variables: Motorist deaths, motorist injuries, cyclist deaths, cyclist injuries</a:t>
            </a:r>
          </a:p>
          <a:p>
            <a:pPr marL="285750" indent="-285750"/>
            <a:r>
              <a:rPr lang="en-US" sz="1800" dirty="0">
                <a:solidFill>
                  <a:srgbClr val="28467A"/>
                </a:solidFill>
                <a:latin typeface="Garamond"/>
                <a:cs typeface="Calibri"/>
              </a:rPr>
              <a:t>P-value: Statistically significant</a:t>
            </a:r>
          </a:p>
          <a:p>
            <a:pPr marL="285750" indent="-285750"/>
            <a:r>
              <a:rPr lang="en-US" sz="1800" dirty="0">
                <a:solidFill>
                  <a:srgbClr val="28467A"/>
                </a:solidFill>
                <a:latin typeface="Garamond"/>
                <a:cs typeface="Calibri"/>
              </a:rPr>
              <a:t>No Information Rate: 94.5%</a:t>
            </a:r>
          </a:p>
          <a:p>
            <a:pPr marL="285750" indent="-285750"/>
            <a:r>
              <a:rPr lang="en-US" sz="1800" dirty="0">
                <a:solidFill>
                  <a:srgbClr val="28467A"/>
                </a:solidFill>
                <a:latin typeface="Garamond"/>
                <a:cs typeface="Calibri"/>
              </a:rPr>
              <a:t>Accuracy: 99.6%</a:t>
            </a:r>
          </a:p>
          <a:p>
            <a:pPr marL="742950" lvl="1" indent="-285750"/>
            <a:r>
              <a:rPr lang="en-US" sz="1400" dirty="0">
                <a:solidFill>
                  <a:srgbClr val="28467A"/>
                </a:solidFill>
                <a:latin typeface="Garamond"/>
                <a:cs typeface="Calibri"/>
              </a:rPr>
              <a:t>Model raises accuracy by 5%</a:t>
            </a:r>
          </a:p>
          <a:p>
            <a:pPr marL="285750" indent="-285750"/>
            <a:endParaRPr lang="en-US" sz="1800">
              <a:solidFill>
                <a:srgbClr val="28467A"/>
              </a:solidFill>
              <a:latin typeface="Garamond"/>
              <a:cs typeface="Calibri"/>
            </a:endParaRPr>
          </a:p>
          <a:p>
            <a:endParaRPr lang="en-US">
              <a:cs typeface="Calibri" panose="020F0502020204030204"/>
            </a:endParaRPr>
          </a:p>
          <a:p>
            <a:endParaRPr lang="en-US">
              <a:cs typeface="Calibri" panose="020F0502020204030204"/>
            </a:endParaRPr>
          </a:p>
        </p:txBody>
      </p:sp>
      <p:sp>
        <p:nvSpPr>
          <p:cNvPr id="7" name="TextBox 6">
            <a:extLst>
              <a:ext uri="{FF2B5EF4-FFF2-40B4-BE49-F238E27FC236}">
                <a16:creationId xmlns:a16="http://schemas.microsoft.com/office/drawing/2014/main" id="{791D4B50-23CA-46B7-BC1A-2DAF5C3543AD}"/>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24</a:t>
            </a:r>
          </a:p>
        </p:txBody>
      </p:sp>
    </p:spTree>
    <p:extLst>
      <p:ext uri="{BB962C8B-B14F-4D97-AF65-F5344CB8AC3E}">
        <p14:creationId xmlns:p14="http://schemas.microsoft.com/office/powerpoint/2010/main" val="3445282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4EA8D0E-004F-4DC1-A4EE-FB67EFC705EB}"/>
              </a:ext>
            </a:extLst>
          </p:cNvPr>
          <p:cNvSpPr/>
          <p:nvPr/>
        </p:nvSpPr>
        <p:spPr>
          <a:xfrm>
            <a:off x="-13138" y="2614448"/>
            <a:ext cx="12192000" cy="1292578"/>
          </a:xfrm>
          <a:prstGeom prst="rect">
            <a:avLst/>
          </a:prstGeom>
          <a:solidFill>
            <a:srgbClr val="6291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C6D244C-3EBB-4A1C-B8CE-2FCE1EA4A316}"/>
              </a:ext>
            </a:extLst>
          </p:cNvPr>
          <p:cNvSpPr txBox="1">
            <a:spLocks/>
          </p:cNvSpPr>
          <p:nvPr/>
        </p:nvSpPr>
        <p:spPr>
          <a:xfrm>
            <a:off x="1267743" y="2614481"/>
            <a:ext cx="9375047"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solidFill>
                  <a:schemeClr val="bg1"/>
                </a:solidFill>
                <a:latin typeface="Garamond"/>
                <a:cs typeface="Calibri Light"/>
              </a:rPr>
              <a:t>Going beyond our scope: What about 2020? </a:t>
            </a:r>
          </a:p>
        </p:txBody>
      </p:sp>
      <p:sp>
        <p:nvSpPr>
          <p:cNvPr id="7" name="TextBox 6">
            <a:extLst>
              <a:ext uri="{FF2B5EF4-FFF2-40B4-BE49-F238E27FC236}">
                <a16:creationId xmlns:a16="http://schemas.microsoft.com/office/drawing/2014/main" id="{D8E1C5DB-DB7B-4495-B4E0-2E2C3F61145B}"/>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25</a:t>
            </a:r>
          </a:p>
        </p:txBody>
      </p:sp>
    </p:spTree>
    <p:extLst>
      <p:ext uri="{BB962C8B-B14F-4D97-AF65-F5344CB8AC3E}">
        <p14:creationId xmlns:p14="http://schemas.microsoft.com/office/powerpoint/2010/main" val="4265942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What about 2020?</a:t>
            </a:r>
          </a:p>
        </p:txBody>
      </p:sp>
      <p:pic>
        <p:nvPicPr>
          <p:cNvPr id="2" name="Picture 5" descr="A picture containing table&#10;&#10;Description automatically generated">
            <a:extLst>
              <a:ext uri="{FF2B5EF4-FFF2-40B4-BE49-F238E27FC236}">
                <a16:creationId xmlns:a16="http://schemas.microsoft.com/office/drawing/2014/main" id="{01A2A37C-1D01-484A-89DC-85DD3B9DDC6A}"/>
              </a:ext>
            </a:extLst>
          </p:cNvPr>
          <p:cNvPicPr>
            <a:picLocks noChangeAspect="1"/>
          </p:cNvPicPr>
          <p:nvPr/>
        </p:nvPicPr>
        <p:blipFill rotWithShape="1">
          <a:blip r:embed="rId2"/>
          <a:srcRect t="-41" r="15294" b="183"/>
          <a:stretch/>
        </p:blipFill>
        <p:spPr>
          <a:xfrm>
            <a:off x="6235262" y="2979101"/>
            <a:ext cx="5205960" cy="3585044"/>
          </a:xfrm>
          <a:prstGeom prst="rect">
            <a:avLst/>
          </a:prstGeom>
        </p:spPr>
      </p:pic>
      <p:sp>
        <p:nvSpPr>
          <p:cNvPr id="6" name="Content Placeholder 2">
            <a:extLst>
              <a:ext uri="{FF2B5EF4-FFF2-40B4-BE49-F238E27FC236}">
                <a16:creationId xmlns:a16="http://schemas.microsoft.com/office/drawing/2014/main" id="{D3C66A1F-46B8-406A-B84E-B056F5CE03B8}"/>
              </a:ext>
            </a:extLst>
          </p:cNvPr>
          <p:cNvSpPr txBox="1">
            <a:spLocks/>
          </p:cNvSpPr>
          <p:nvPr/>
        </p:nvSpPr>
        <p:spPr>
          <a:xfrm>
            <a:off x="505126" y="1501780"/>
            <a:ext cx="10820606" cy="110212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solidFill>
                  <a:srgbClr val="28467A"/>
                </a:solidFill>
                <a:latin typeface="Garamond"/>
                <a:cs typeface="Calibri"/>
              </a:rPr>
              <a:t>Our</a:t>
            </a:r>
            <a:r>
              <a:rPr lang="en-US" sz="1800">
                <a:solidFill>
                  <a:srgbClr val="28467A"/>
                </a:solidFill>
                <a:latin typeface="Garamond"/>
                <a:ea typeface="+mn-lt"/>
                <a:cs typeface="+mn-lt"/>
              </a:rPr>
              <a:t> data cleaning code works for any time section taken from the NYC Motor Vehicle Crashes. Using the same code, we imported in crash data for 2020. The data contains 112,893 incidents. We can see a huge drop in the total incidents between January 2020 and April 2020, then the total incidents follow an inverse parabola from July to Dec 2020. Looking closer, we can see that in the middle of March, around March 18th is when the total number of incidents drops off.</a:t>
            </a:r>
            <a:endParaRPr lang="en-US" sz="1800">
              <a:solidFill>
                <a:srgbClr val="28467A"/>
              </a:solidFill>
              <a:latin typeface="Garamond"/>
              <a:cs typeface="Calibri"/>
            </a:endParaRPr>
          </a:p>
        </p:txBody>
      </p:sp>
      <p:pic>
        <p:nvPicPr>
          <p:cNvPr id="9" name="Picture 9" descr="Chart, scatter chart&#10;&#10;Description automatically generated">
            <a:extLst>
              <a:ext uri="{FF2B5EF4-FFF2-40B4-BE49-F238E27FC236}">
                <a16:creationId xmlns:a16="http://schemas.microsoft.com/office/drawing/2014/main" id="{3D502294-2AFE-4011-9DEB-1112DE27B127}"/>
              </a:ext>
            </a:extLst>
          </p:cNvPr>
          <p:cNvPicPr>
            <a:picLocks noChangeAspect="1"/>
          </p:cNvPicPr>
          <p:nvPr/>
        </p:nvPicPr>
        <p:blipFill>
          <a:blip r:embed="rId3"/>
          <a:stretch>
            <a:fillRect/>
          </a:stretch>
        </p:blipFill>
        <p:spPr>
          <a:xfrm>
            <a:off x="329760" y="3056463"/>
            <a:ext cx="5764924" cy="3425213"/>
          </a:xfrm>
          <a:prstGeom prst="rect">
            <a:avLst/>
          </a:prstGeom>
        </p:spPr>
      </p:pic>
      <p:sp>
        <p:nvSpPr>
          <p:cNvPr id="8" name="TextBox 7">
            <a:extLst>
              <a:ext uri="{FF2B5EF4-FFF2-40B4-BE49-F238E27FC236}">
                <a16:creationId xmlns:a16="http://schemas.microsoft.com/office/drawing/2014/main" id="{6E39257C-1BD9-40D8-8F9D-332A44C0D6B6}"/>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26</a:t>
            </a:r>
          </a:p>
        </p:txBody>
      </p:sp>
    </p:spTree>
    <p:extLst>
      <p:ext uri="{BB962C8B-B14F-4D97-AF65-F5344CB8AC3E}">
        <p14:creationId xmlns:p14="http://schemas.microsoft.com/office/powerpoint/2010/main" val="2133641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2018, 2019, and 2020</a:t>
            </a:r>
          </a:p>
        </p:txBody>
      </p:sp>
      <p:sp>
        <p:nvSpPr>
          <p:cNvPr id="8" name="TextBox 7">
            <a:extLst>
              <a:ext uri="{FF2B5EF4-FFF2-40B4-BE49-F238E27FC236}">
                <a16:creationId xmlns:a16="http://schemas.microsoft.com/office/drawing/2014/main" id="{829F8E98-03DD-475A-AE62-CFAC8429552F}"/>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27</a:t>
            </a:r>
          </a:p>
        </p:txBody>
      </p:sp>
      <p:sp>
        <p:nvSpPr>
          <p:cNvPr id="2" name="Rectangle: Rounded Corners 1">
            <a:extLst>
              <a:ext uri="{FF2B5EF4-FFF2-40B4-BE49-F238E27FC236}">
                <a16:creationId xmlns:a16="http://schemas.microsoft.com/office/drawing/2014/main" id="{6D2FA8CF-4AC1-4E66-A131-17F94235C2BA}"/>
              </a:ext>
            </a:extLst>
          </p:cNvPr>
          <p:cNvSpPr/>
          <p:nvPr/>
        </p:nvSpPr>
        <p:spPr>
          <a:xfrm>
            <a:off x="491989" y="2674080"/>
            <a:ext cx="3202266" cy="324214"/>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552AA4-B234-407D-B64E-74D1E4F0BD50}"/>
              </a:ext>
            </a:extLst>
          </p:cNvPr>
          <p:cNvSpPr txBox="1"/>
          <p:nvPr/>
        </p:nvSpPr>
        <p:spPr>
          <a:xfrm>
            <a:off x="1704583" y="2657295"/>
            <a:ext cx="16133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2018</a:t>
            </a:r>
          </a:p>
        </p:txBody>
      </p:sp>
      <p:pic>
        <p:nvPicPr>
          <p:cNvPr id="4" name="Picture 4" descr="Map&#10;&#10;Description automatically generated">
            <a:extLst>
              <a:ext uri="{FF2B5EF4-FFF2-40B4-BE49-F238E27FC236}">
                <a16:creationId xmlns:a16="http://schemas.microsoft.com/office/drawing/2014/main" id="{0D15BD0B-5AE6-45A0-AB69-6F50FB5E709D}"/>
              </a:ext>
            </a:extLst>
          </p:cNvPr>
          <p:cNvPicPr>
            <a:picLocks noChangeAspect="1"/>
          </p:cNvPicPr>
          <p:nvPr/>
        </p:nvPicPr>
        <p:blipFill>
          <a:blip r:embed="rId2"/>
          <a:stretch>
            <a:fillRect/>
          </a:stretch>
        </p:blipFill>
        <p:spPr>
          <a:xfrm>
            <a:off x="1315" y="3021037"/>
            <a:ext cx="4214649" cy="3404101"/>
          </a:xfrm>
          <a:prstGeom prst="rect">
            <a:avLst/>
          </a:prstGeom>
        </p:spPr>
      </p:pic>
      <p:pic>
        <p:nvPicPr>
          <p:cNvPr id="5" name="Picture 5" descr="Map&#10;&#10;Description automatically generated">
            <a:extLst>
              <a:ext uri="{FF2B5EF4-FFF2-40B4-BE49-F238E27FC236}">
                <a16:creationId xmlns:a16="http://schemas.microsoft.com/office/drawing/2014/main" id="{A8C76384-0125-41C2-92DD-6DEBF62DC336}"/>
              </a:ext>
            </a:extLst>
          </p:cNvPr>
          <p:cNvPicPr>
            <a:picLocks noChangeAspect="1"/>
          </p:cNvPicPr>
          <p:nvPr/>
        </p:nvPicPr>
        <p:blipFill rotWithShape="1">
          <a:blip r:embed="rId3"/>
          <a:srcRect l="3774" r="-157" b="-199"/>
          <a:stretch/>
        </p:blipFill>
        <p:spPr>
          <a:xfrm>
            <a:off x="4218590" y="3023673"/>
            <a:ext cx="4030582" cy="3313437"/>
          </a:xfrm>
          <a:prstGeom prst="rect">
            <a:avLst/>
          </a:prstGeom>
        </p:spPr>
      </p:pic>
      <p:sp>
        <p:nvSpPr>
          <p:cNvPr id="12" name="Rectangle: Rounded Corners 11">
            <a:extLst>
              <a:ext uri="{FF2B5EF4-FFF2-40B4-BE49-F238E27FC236}">
                <a16:creationId xmlns:a16="http://schemas.microsoft.com/office/drawing/2014/main" id="{2AFF676D-F576-491E-8513-57E1430EC8FE}"/>
              </a:ext>
            </a:extLst>
          </p:cNvPr>
          <p:cNvSpPr/>
          <p:nvPr/>
        </p:nvSpPr>
        <p:spPr>
          <a:xfrm>
            <a:off x="4420230" y="2660941"/>
            <a:ext cx="3202266" cy="324214"/>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54B03B3-9702-4768-A4BC-B07807F535B1}"/>
              </a:ext>
            </a:extLst>
          </p:cNvPr>
          <p:cNvSpPr txBox="1"/>
          <p:nvPr/>
        </p:nvSpPr>
        <p:spPr>
          <a:xfrm>
            <a:off x="5632824" y="2650724"/>
            <a:ext cx="17315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2019</a:t>
            </a:r>
          </a:p>
        </p:txBody>
      </p:sp>
      <p:sp>
        <p:nvSpPr>
          <p:cNvPr id="20" name="Content Placeholder 2">
            <a:extLst>
              <a:ext uri="{FF2B5EF4-FFF2-40B4-BE49-F238E27FC236}">
                <a16:creationId xmlns:a16="http://schemas.microsoft.com/office/drawing/2014/main" id="{F471E7DC-A56D-4BE2-9CF7-4E19249C4D83}"/>
              </a:ext>
            </a:extLst>
          </p:cNvPr>
          <p:cNvSpPr txBox="1">
            <a:spLocks/>
          </p:cNvSpPr>
          <p:nvPr/>
        </p:nvSpPr>
        <p:spPr>
          <a:xfrm>
            <a:off x="570816" y="1652867"/>
            <a:ext cx="11306709" cy="79995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solidFill>
                  <a:srgbClr val="28467A"/>
                </a:solidFill>
                <a:latin typeface="Garamond"/>
                <a:cs typeface="Calibri"/>
              </a:rPr>
              <a:t>The maps below show the number of pedestrians injured. </a:t>
            </a:r>
            <a:r>
              <a:rPr lang="en-US" sz="1800">
                <a:solidFill>
                  <a:srgbClr val="28467A"/>
                </a:solidFill>
                <a:latin typeface="Garamond"/>
                <a:ea typeface="+mn-lt"/>
                <a:cs typeface="+mn-lt"/>
              </a:rPr>
              <a:t>Levels: 1, 2, 3, 4, and 5. Levels 1-4 represent the number of pedestrians injured. Level 5 represents 5 or more pedestrians injured. Even though there were fewer incidents in 2020 from April to July, where the crashes occur still mirror that of 2018 and 2019</a:t>
            </a:r>
            <a:endParaRPr lang="en-US" sz="1800">
              <a:solidFill>
                <a:srgbClr val="28467A"/>
              </a:solidFill>
              <a:latin typeface="Garamond"/>
              <a:cs typeface="Calibri"/>
            </a:endParaRPr>
          </a:p>
        </p:txBody>
      </p:sp>
      <p:sp>
        <p:nvSpPr>
          <p:cNvPr id="11" name="Rectangle: Rounded Corners 10">
            <a:extLst>
              <a:ext uri="{FF2B5EF4-FFF2-40B4-BE49-F238E27FC236}">
                <a16:creationId xmlns:a16="http://schemas.microsoft.com/office/drawing/2014/main" id="{A3532BF3-F1E8-465E-8F48-6DBD2C128682}"/>
              </a:ext>
            </a:extLst>
          </p:cNvPr>
          <p:cNvSpPr/>
          <p:nvPr/>
        </p:nvSpPr>
        <p:spPr>
          <a:xfrm>
            <a:off x="8466713" y="2660941"/>
            <a:ext cx="3202266" cy="324214"/>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3B2EAF6-2E7C-4F7D-82BC-3C13A3302B41}"/>
              </a:ext>
            </a:extLst>
          </p:cNvPr>
          <p:cNvSpPr txBox="1"/>
          <p:nvPr/>
        </p:nvSpPr>
        <p:spPr>
          <a:xfrm>
            <a:off x="9679307" y="2650724"/>
            <a:ext cx="17315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2020</a:t>
            </a:r>
          </a:p>
        </p:txBody>
      </p:sp>
      <p:pic>
        <p:nvPicPr>
          <p:cNvPr id="7" name="Picture 9" descr="Map&#10;&#10;Description automatically generated">
            <a:extLst>
              <a:ext uri="{FF2B5EF4-FFF2-40B4-BE49-F238E27FC236}">
                <a16:creationId xmlns:a16="http://schemas.microsoft.com/office/drawing/2014/main" id="{CE2EBA33-7A30-4AEE-BF47-5A5FBA7A960B}"/>
              </a:ext>
            </a:extLst>
          </p:cNvPr>
          <p:cNvPicPr>
            <a:picLocks noChangeAspect="1"/>
          </p:cNvPicPr>
          <p:nvPr/>
        </p:nvPicPr>
        <p:blipFill>
          <a:blip r:embed="rId4"/>
          <a:stretch>
            <a:fillRect/>
          </a:stretch>
        </p:blipFill>
        <p:spPr>
          <a:xfrm>
            <a:off x="8173106" y="3057722"/>
            <a:ext cx="3951889" cy="3238762"/>
          </a:xfrm>
          <a:prstGeom prst="rect">
            <a:avLst/>
          </a:prstGeom>
        </p:spPr>
      </p:pic>
    </p:spTree>
    <p:extLst>
      <p:ext uri="{BB962C8B-B14F-4D97-AF65-F5344CB8AC3E}">
        <p14:creationId xmlns:p14="http://schemas.microsoft.com/office/powerpoint/2010/main" val="8559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64E3-D886-4292-B346-351536915766}"/>
              </a:ext>
            </a:extLst>
          </p:cNvPr>
          <p:cNvSpPr>
            <a:spLocks noGrp="1"/>
          </p:cNvSpPr>
          <p:nvPr>
            <p:ph type="title"/>
          </p:nvPr>
        </p:nvSpPr>
        <p:spPr>
          <a:xfrm>
            <a:off x="5406190" y="381033"/>
            <a:ext cx="6038014" cy="1036525"/>
          </a:xfrm>
        </p:spPr>
        <p:txBody>
          <a:bodyPr vert="horz" lIns="91440" tIns="45720" rIns="91440" bIns="45720" rtlCol="0" anchor="b">
            <a:normAutofit/>
          </a:bodyPr>
          <a:lstStyle/>
          <a:p>
            <a:pPr algn="r"/>
            <a:r>
              <a:rPr lang="en-US" sz="3200" dirty="0">
                <a:solidFill>
                  <a:srgbClr val="000000"/>
                </a:solidFill>
                <a:latin typeface="Garamond"/>
                <a:cs typeface="Calibri Light"/>
              </a:rPr>
              <a:t> Final Insights</a:t>
            </a:r>
          </a:p>
        </p:txBody>
      </p:sp>
      <p:sp>
        <p:nvSpPr>
          <p:cNvPr id="4" name="Rectangle 3">
            <a:extLst>
              <a:ext uri="{FF2B5EF4-FFF2-40B4-BE49-F238E27FC236}">
                <a16:creationId xmlns:a16="http://schemas.microsoft.com/office/drawing/2014/main" id="{FCC1E2FE-E207-448C-A26D-A990644E1E81}"/>
              </a:ext>
            </a:extLst>
          </p:cNvPr>
          <p:cNvSpPr/>
          <p:nvPr/>
        </p:nvSpPr>
        <p:spPr>
          <a:xfrm>
            <a:off x="0" y="2068689"/>
            <a:ext cx="12225866" cy="4786488"/>
          </a:xfrm>
          <a:prstGeom prst="rect">
            <a:avLst/>
          </a:prstGeom>
          <a:solidFill>
            <a:srgbClr val="6291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4635B6-828A-405D-B775-DEC6ADB998A7}"/>
              </a:ext>
            </a:extLst>
          </p:cNvPr>
          <p:cNvSpPr txBox="1"/>
          <p:nvPr/>
        </p:nvSpPr>
        <p:spPr>
          <a:xfrm>
            <a:off x="716845" y="2393244"/>
            <a:ext cx="10724445" cy="56938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800" dirty="0">
              <a:solidFill>
                <a:srgbClr val="FFFFFF"/>
              </a:solidFill>
              <a:latin typeface="Garamond"/>
              <a:cs typeface="Calibri"/>
            </a:endParaRPr>
          </a:p>
          <a:p>
            <a:pPr marL="457200" indent="-457200">
              <a:buFont typeface="Arial"/>
              <a:buChar char="•"/>
            </a:pPr>
            <a:r>
              <a:rPr lang="en-US" sz="2800" dirty="0">
                <a:solidFill>
                  <a:srgbClr val="FFFFFF"/>
                </a:solidFill>
                <a:latin typeface="Garamond"/>
                <a:cs typeface="Calibri"/>
              </a:rPr>
              <a:t>2018 and 2019 trends for month, day, year, borough is all follow the same trends without many outliers.</a:t>
            </a:r>
          </a:p>
          <a:p>
            <a:pPr marL="457200" indent="-457200">
              <a:buFont typeface="Arial"/>
              <a:buChar char="•"/>
            </a:pPr>
            <a:endParaRPr lang="en-US" sz="2800" dirty="0">
              <a:solidFill>
                <a:srgbClr val="FFFFFF"/>
              </a:solidFill>
              <a:latin typeface="Garamond"/>
              <a:cs typeface="Calibri"/>
            </a:endParaRPr>
          </a:p>
          <a:p>
            <a:pPr marL="457200" indent="-457200">
              <a:buFont typeface="Arial"/>
              <a:buChar char="•"/>
            </a:pPr>
            <a:r>
              <a:rPr lang="en-US" sz="2800" dirty="0">
                <a:solidFill>
                  <a:srgbClr val="FFFFFF"/>
                </a:solidFill>
                <a:latin typeface="Garamond"/>
                <a:cs typeface="Calibri"/>
              </a:rPr>
              <a:t>Data is chaotic so linear predictions are weak – should try to merge with other traffic datasets to potentially strengthen predictors.</a:t>
            </a:r>
          </a:p>
          <a:p>
            <a:pPr marL="457200" indent="-457200">
              <a:buFont typeface="Arial"/>
              <a:buChar char="•"/>
            </a:pPr>
            <a:endParaRPr lang="en-US" sz="2800" dirty="0">
              <a:solidFill>
                <a:srgbClr val="FFFFFF"/>
              </a:solidFill>
              <a:latin typeface="Garamond"/>
              <a:cs typeface="Calibri"/>
            </a:endParaRPr>
          </a:p>
          <a:p>
            <a:pPr marL="457200" indent="-457200">
              <a:buFont typeface="Arial"/>
              <a:buChar char="•"/>
            </a:pPr>
            <a:r>
              <a:rPr lang="en-US" sz="2800" dirty="0">
                <a:solidFill>
                  <a:srgbClr val="FFFFFF"/>
                </a:solidFill>
                <a:latin typeface="Garamond"/>
                <a:cs typeface="Calibri"/>
              </a:rPr>
              <a:t>Our analysis provides a good foundation for extended analysis into 2020 to view changes caused by COVID-19.</a:t>
            </a:r>
            <a:endParaRPr lang="en-US" dirty="0">
              <a:cs typeface="Calibri"/>
            </a:endParaRPr>
          </a:p>
          <a:p>
            <a:pPr marL="457200" indent="-457200">
              <a:buFont typeface="Arial"/>
              <a:buChar char="•"/>
            </a:pPr>
            <a:endParaRPr lang="en-US" sz="2800" dirty="0">
              <a:solidFill>
                <a:srgbClr val="FFFFFF"/>
              </a:solidFill>
              <a:latin typeface="Garamond"/>
              <a:cs typeface="Calibri"/>
            </a:endParaRPr>
          </a:p>
          <a:p>
            <a:endParaRPr lang="en-US" sz="2800">
              <a:solidFill>
                <a:srgbClr val="FFFFFF"/>
              </a:solidFill>
              <a:latin typeface="Garamond"/>
              <a:cs typeface="Calibri"/>
            </a:endParaRPr>
          </a:p>
          <a:p>
            <a:endParaRPr lang="en-US" sz="2800" dirty="0">
              <a:solidFill>
                <a:srgbClr val="FFFFFF"/>
              </a:solidFill>
              <a:latin typeface="Garamond"/>
              <a:cs typeface="Calibri"/>
            </a:endParaRPr>
          </a:p>
          <a:p>
            <a:endParaRPr lang="en-US" sz="2800">
              <a:solidFill>
                <a:srgbClr val="FFFFFF"/>
              </a:solidFill>
              <a:latin typeface="Garamond"/>
              <a:cs typeface="Calibri"/>
            </a:endParaRPr>
          </a:p>
        </p:txBody>
      </p:sp>
      <p:sp>
        <p:nvSpPr>
          <p:cNvPr id="5" name="TextBox 4">
            <a:extLst>
              <a:ext uri="{FF2B5EF4-FFF2-40B4-BE49-F238E27FC236}">
                <a16:creationId xmlns:a16="http://schemas.microsoft.com/office/drawing/2014/main" id="{CE3B0A67-ABE9-497C-BE53-E56105B6662E}"/>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28</a:t>
            </a:r>
          </a:p>
        </p:txBody>
      </p:sp>
    </p:spTree>
    <p:extLst>
      <p:ext uri="{BB962C8B-B14F-4D97-AF65-F5344CB8AC3E}">
        <p14:creationId xmlns:p14="http://schemas.microsoft.com/office/powerpoint/2010/main" val="4095288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6291FC"/>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045992" y="2956310"/>
            <a:ext cx="3218062" cy="1161914"/>
          </a:xfrm>
        </p:spPr>
        <p:txBody>
          <a:bodyPr vert="horz" lIns="91440" tIns="45720" rIns="91440" bIns="45720" rtlCol="0" anchor="b">
            <a:normAutofit/>
          </a:bodyPr>
          <a:lstStyle/>
          <a:p>
            <a:r>
              <a:rPr lang="en-US" sz="4000">
                <a:latin typeface="Times New Roman"/>
                <a:cs typeface="Calibri Light"/>
              </a:rPr>
              <a:t>Appendix</a:t>
            </a:r>
            <a:endParaRPr lang="en-US" sz="4000" err="1">
              <a:latin typeface="Times New Roman"/>
              <a:cs typeface="Times New Roman"/>
            </a:endParaRPr>
          </a:p>
        </p:txBody>
      </p:sp>
      <p:sp>
        <p:nvSpPr>
          <p:cNvPr id="3" name="Subtitle 2"/>
          <p:cNvSpPr>
            <a:spLocks noGrp="1"/>
          </p:cNvSpPr>
          <p:nvPr>
            <p:ph type="subTitle" idx="1"/>
          </p:nvPr>
        </p:nvSpPr>
        <p:spPr>
          <a:xfrm>
            <a:off x="7488883" y="3826615"/>
            <a:ext cx="4087305" cy="378243"/>
          </a:xfrm>
        </p:spPr>
        <p:txBody>
          <a:bodyPr vert="horz" lIns="91440" tIns="45720" rIns="91440" bIns="45720" rtlCol="0" anchor="t">
            <a:normAutofit/>
          </a:bodyPr>
          <a:lstStyle/>
          <a:p>
            <a:pPr algn="l"/>
            <a:r>
              <a:rPr lang="en-US" sz="1800">
                <a:latin typeface="Times New Roman"/>
                <a:cs typeface="Times New Roman"/>
              </a:rPr>
              <a:t>  </a:t>
            </a:r>
          </a:p>
        </p:txBody>
      </p:sp>
      <p:sp>
        <p:nvSpPr>
          <p:cNvPr id="12" name="Freeform: Shape 12">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9">
            <a:extLst>
              <a:ext uri="{FF2B5EF4-FFF2-40B4-BE49-F238E27FC236}">
                <a16:creationId xmlns:a16="http://schemas.microsoft.com/office/drawing/2014/main" id="{ADEE7EFE-C872-4979-8F5A-D4BA88AD3FCA}"/>
              </a:ext>
            </a:extLst>
          </p:cNvPr>
          <p:cNvPicPr>
            <a:picLocks noChangeAspect="1"/>
          </p:cNvPicPr>
          <p:nvPr/>
        </p:nvPicPr>
        <p:blipFill rotWithShape="1">
          <a:blip r:embed="rId2"/>
          <a:srcRect l="16605" r="1498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5" name="TextBox 4">
            <a:extLst>
              <a:ext uri="{FF2B5EF4-FFF2-40B4-BE49-F238E27FC236}">
                <a16:creationId xmlns:a16="http://schemas.microsoft.com/office/drawing/2014/main" id="{96713CDB-49B3-406E-B8E7-88BC49D400A6}"/>
              </a:ext>
            </a:extLst>
          </p:cNvPr>
          <p:cNvSpPr txBox="1"/>
          <p:nvPr/>
        </p:nvSpPr>
        <p:spPr>
          <a:xfrm>
            <a:off x="7763141" y="4205800"/>
            <a:ext cx="37448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endParaRPr lang="en-US">
              <a:latin typeface="Garamond"/>
              <a:cs typeface="Calibri"/>
            </a:endParaRPr>
          </a:p>
        </p:txBody>
      </p:sp>
    </p:spTree>
    <p:extLst>
      <p:ext uri="{BB962C8B-B14F-4D97-AF65-F5344CB8AC3E}">
        <p14:creationId xmlns:p14="http://schemas.microsoft.com/office/powerpoint/2010/main" val="42356738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052BE-C531-4DBF-9AAD-9AB8E2FDC1EC}"/>
              </a:ext>
            </a:extLst>
          </p:cNvPr>
          <p:cNvSpPr>
            <a:spLocks noGrp="1"/>
          </p:cNvSpPr>
          <p:nvPr>
            <p:ph idx="1"/>
          </p:nvPr>
        </p:nvSpPr>
        <p:spPr>
          <a:xfrm>
            <a:off x="527885" y="3085973"/>
            <a:ext cx="5017912" cy="3527250"/>
          </a:xfrm>
        </p:spPr>
        <p:txBody>
          <a:bodyPr vert="horz" lIns="91440" tIns="45720" rIns="91440" bIns="45720" rtlCol="0" anchor="t">
            <a:normAutofit lnSpcReduction="10000"/>
          </a:bodyPr>
          <a:lstStyle/>
          <a:p>
            <a:pPr marL="0" indent="0">
              <a:buNone/>
            </a:pPr>
            <a:r>
              <a:rPr lang="en-US" sz="1800" b="1">
                <a:solidFill>
                  <a:srgbClr val="28467A"/>
                </a:solidFill>
                <a:latin typeface="Garamond"/>
                <a:cs typeface="Calibri"/>
              </a:rPr>
              <a:t>Time and Location Information</a:t>
            </a:r>
            <a:r>
              <a:rPr lang="en-US" sz="1800">
                <a:solidFill>
                  <a:srgbClr val="28467A"/>
                </a:solidFill>
                <a:latin typeface="Garamond"/>
                <a:cs typeface="Calibri"/>
              </a:rPr>
              <a:t>:</a:t>
            </a:r>
          </a:p>
          <a:p>
            <a:r>
              <a:rPr lang="en-US" sz="1800">
                <a:solidFill>
                  <a:srgbClr val="28467A"/>
                </a:solidFill>
                <a:latin typeface="Garamond"/>
                <a:cs typeface="Calibri"/>
              </a:rPr>
              <a:t>Crash Time </a:t>
            </a:r>
          </a:p>
          <a:p>
            <a:r>
              <a:rPr lang="en-US" sz="1800">
                <a:solidFill>
                  <a:srgbClr val="28467A"/>
                </a:solidFill>
                <a:latin typeface="Garamond"/>
                <a:cs typeface="Calibri"/>
              </a:rPr>
              <a:t>Crash Date </a:t>
            </a:r>
          </a:p>
          <a:p>
            <a:r>
              <a:rPr lang="en-US" sz="1800">
                <a:solidFill>
                  <a:srgbClr val="28467A"/>
                </a:solidFill>
                <a:latin typeface="Garamond"/>
                <a:cs typeface="Calibri"/>
              </a:rPr>
              <a:t>Borough</a:t>
            </a:r>
          </a:p>
          <a:p>
            <a:r>
              <a:rPr lang="en-US" sz="1800">
                <a:solidFill>
                  <a:srgbClr val="28467A"/>
                </a:solidFill>
                <a:latin typeface="Garamond"/>
                <a:cs typeface="Calibri"/>
              </a:rPr>
              <a:t>Zip Code</a:t>
            </a:r>
          </a:p>
          <a:p>
            <a:r>
              <a:rPr lang="en-US" sz="1800">
                <a:solidFill>
                  <a:srgbClr val="28467A"/>
                </a:solidFill>
                <a:latin typeface="Garamond"/>
                <a:cs typeface="Calibri"/>
              </a:rPr>
              <a:t>Longitude</a:t>
            </a:r>
          </a:p>
          <a:p>
            <a:r>
              <a:rPr lang="en-US" sz="1800">
                <a:solidFill>
                  <a:srgbClr val="28467A"/>
                </a:solidFill>
                <a:latin typeface="Garamond"/>
                <a:cs typeface="Calibri"/>
              </a:rPr>
              <a:t>Latitude</a:t>
            </a:r>
          </a:p>
          <a:p>
            <a:r>
              <a:rPr lang="en-US" sz="1800">
                <a:solidFill>
                  <a:srgbClr val="28467A"/>
                </a:solidFill>
                <a:latin typeface="Garamond"/>
                <a:cs typeface="Calibri"/>
              </a:rPr>
              <a:t>Location</a:t>
            </a:r>
          </a:p>
          <a:p>
            <a:r>
              <a:rPr lang="en-US" sz="1800">
                <a:solidFill>
                  <a:srgbClr val="28467A"/>
                </a:solidFill>
                <a:latin typeface="Garamond"/>
                <a:cs typeface="Calibri"/>
              </a:rPr>
              <a:t>Off street name</a:t>
            </a:r>
          </a:p>
          <a:p>
            <a:r>
              <a:rPr lang="en-US" sz="1800">
                <a:solidFill>
                  <a:srgbClr val="28467A"/>
                </a:solidFill>
                <a:latin typeface="Garamond"/>
                <a:cs typeface="Calibri"/>
              </a:rPr>
              <a:t>On street name</a:t>
            </a:r>
            <a:endParaRPr lang="en-US">
              <a:solidFill>
                <a:srgbClr val="28467A"/>
              </a:solidFill>
            </a:endParaRPr>
          </a:p>
          <a:p>
            <a:pPr marL="0" indent="0">
              <a:buNone/>
            </a:pPr>
            <a:endParaRPr lang="en-US">
              <a:cs typeface="Calibri"/>
            </a:endParaRPr>
          </a:p>
          <a:p>
            <a:endParaRPr lang="en-US">
              <a:cs typeface="Calibri"/>
            </a:endParaRPr>
          </a:p>
          <a:p>
            <a:endParaRPr lang="en-US">
              <a:cs typeface="Calibri"/>
            </a:endParaRPr>
          </a:p>
        </p:txBody>
      </p:sp>
      <p:grpSp>
        <p:nvGrpSpPr>
          <p:cNvPr id="15" name="Group 14">
            <a:extLst>
              <a:ext uri="{FF2B5EF4-FFF2-40B4-BE49-F238E27FC236}">
                <a16:creationId xmlns:a16="http://schemas.microsoft.com/office/drawing/2014/main" id="{ED41730B-9308-4BA4-9216-75B3D4AE6939}"/>
              </a:ext>
            </a:extLst>
          </p:cNvPr>
          <p:cNvGrpSpPr/>
          <p:nvPr/>
        </p:nvGrpSpPr>
        <p:grpSpPr>
          <a:xfrm>
            <a:off x="0" y="381000"/>
            <a:ext cx="12192000" cy="1292578"/>
            <a:chOff x="0" y="381000"/>
            <a:chExt cx="12192000" cy="1292578"/>
          </a:xfrm>
        </p:grpSpPr>
        <p:sp>
          <p:nvSpPr>
            <p:cNvPr id="14" name="Rectangle 13">
              <a:extLst>
                <a:ext uri="{FF2B5EF4-FFF2-40B4-BE49-F238E27FC236}">
                  <a16:creationId xmlns:a16="http://schemas.microsoft.com/office/drawing/2014/main" id="{B81CD068-0815-4A94-98D1-18DE2F98AF9B}"/>
                </a:ext>
              </a:extLst>
            </p:cNvPr>
            <p:cNvSpPr/>
            <p:nvPr/>
          </p:nvSpPr>
          <p:spPr>
            <a:xfrm>
              <a:off x="0" y="381000"/>
              <a:ext cx="12192000" cy="1292578"/>
            </a:xfrm>
            <a:prstGeom prst="rect">
              <a:avLst/>
            </a:prstGeom>
            <a:solidFill>
              <a:srgbClr val="6291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156AF8C-5BF1-4850-87CB-111D03E21DF8}"/>
                </a:ext>
              </a:extLst>
            </p:cNvPr>
            <p:cNvSpPr txBox="1">
              <a:spLocks/>
            </p:cNvSpPr>
            <p:nvPr/>
          </p:nvSpPr>
          <p:spPr>
            <a:xfrm>
              <a:off x="5406190" y="381033"/>
              <a:ext cx="6038014"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chemeClr val="bg1"/>
                  </a:solidFill>
                  <a:latin typeface="Garamond"/>
                  <a:cs typeface="Calibri Light"/>
                </a:rPr>
                <a:t>Variable</a:t>
              </a:r>
              <a:endParaRPr lang="en-US">
                <a:solidFill>
                  <a:schemeClr val="bg1"/>
                </a:solidFill>
              </a:endParaRPr>
            </a:p>
          </p:txBody>
        </p:sp>
      </p:grpSp>
      <p:sp>
        <p:nvSpPr>
          <p:cNvPr id="9" name="Content Placeholder 2">
            <a:extLst>
              <a:ext uri="{FF2B5EF4-FFF2-40B4-BE49-F238E27FC236}">
                <a16:creationId xmlns:a16="http://schemas.microsoft.com/office/drawing/2014/main" id="{730ED181-95BD-4BC4-865C-9B5DB6A0A937}"/>
              </a:ext>
            </a:extLst>
          </p:cNvPr>
          <p:cNvSpPr txBox="1">
            <a:spLocks/>
          </p:cNvSpPr>
          <p:nvPr/>
        </p:nvSpPr>
        <p:spPr>
          <a:xfrm>
            <a:off x="4774273" y="3085973"/>
            <a:ext cx="4182535" cy="352725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solidFill>
                  <a:srgbClr val="28467A"/>
                </a:solidFill>
                <a:latin typeface="Garamond"/>
                <a:cs typeface="Calibri"/>
              </a:rPr>
              <a:t>Crash Details</a:t>
            </a:r>
            <a:r>
              <a:rPr lang="en-US" sz="1800">
                <a:solidFill>
                  <a:srgbClr val="28467A"/>
                </a:solidFill>
                <a:latin typeface="Garamond"/>
                <a:cs typeface="Calibri"/>
              </a:rPr>
              <a:t>:</a:t>
            </a:r>
          </a:p>
          <a:p>
            <a:r>
              <a:rPr lang="en-US" sz="1800">
                <a:solidFill>
                  <a:srgbClr val="28467A"/>
                </a:solidFill>
                <a:latin typeface="Garamond"/>
                <a:cs typeface="Calibri"/>
              </a:rPr>
              <a:t>Collision ID</a:t>
            </a:r>
          </a:p>
          <a:p>
            <a:r>
              <a:rPr lang="en-US" sz="1800">
                <a:solidFill>
                  <a:srgbClr val="28467A"/>
                </a:solidFill>
                <a:latin typeface="Garamond"/>
                <a:cs typeface="Calibri"/>
              </a:rPr>
              <a:t>Number of persons injured</a:t>
            </a:r>
            <a:endParaRPr lang="en-US">
              <a:solidFill>
                <a:srgbClr val="28467A"/>
              </a:solidFill>
              <a:cs typeface="Calibri"/>
            </a:endParaRPr>
          </a:p>
          <a:p>
            <a:r>
              <a:rPr lang="en-US" sz="1800">
                <a:solidFill>
                  <a:srgbClr val="28467A"/>
                </a:solidFill>
                <a:latin typeface="Garamond"/>
                <a:cs typeface="Calibri"/>
              </a:rPr>
              <a:t>Number of persons killed</a:t>
            </a:r>
          </a:p>
          <a:p>
            <a:r>
              <a:rPr lang="en-US" sz="1800">
                <a:solidFill>
                  <a:srgbClr val="28467A"/>
                </a:solidFill>
                <a:latin typeface="Garamond"/>
                <a:cs typeface="Calibri"/>
              </a:rPr>
              <a:t>Number of pedestrians injured</a:t>
            </a:r>
          </a:p>
          <a:p>
            <a:r>
              <a:rPr lang="en-US" sz="1800">
                <a:solidFill>
                  <a:srgbClr val="28467A"/>
                </a:solidFill>
                <a:latin typeface="Garamond"/>
                <a:cs typeface="Calibri"/>
              </a:rPr>
              <a:t>Number of cyclists injured</a:t>
            </a:r>
          </a:p>
          <a:p>
            <a:r>
              <a:rPr lang="en-US" sz="1800">
                <a:solidFill>
                  <a:srgbClr val="28467A"/>
                </a:solidFill>
                <a:latin typeface="Garamond"/>
                <a:cs typeface="Calibri"/>
              </a:rPr>
              <a:t>Number of motorist injured</a:t>
            </a:r>
          </a:p>
          <a:p>
            <a:r>
              <a:rPr lang="en-US" sz="1800">
                <a:solidFill>
                  <a:srgbClr val="28467A"/>
                </a:solidFill>
                <a:latin typeface="Garamond"/>
                <a:cs typeface="Calibri"/>
              </a:rPr>
              <a:t>Number of pedestrians killed</a:t>
            </a:r>
          </a:p>
          <a:p>
            <a:r>
              <a:rPr lang="en-US" sz="1800">
                <a:solidFill>
                  <a:srgbClr val="28467A"/>
                </a:solidFill>
                <a:latin typeface="Garamond"/>
                <a:cs typeface="Calibri"/>
              </a:rPr>
              <a:t>Number of cyclists killed</a:t>
            </a:r>
          </a:p>
          <a:p>
            <a:r>
              <a:rPr lang="en-US" sz="1800">
                <a:solidFill>
                  <a:srgbClr val="28467A"/>
                </a:solidFill>
                <a:latin typeface="Garamond"/>
                <a:cs typeface="Calibri"/>
              </a:rPr>
              <a:t>Number of motorists killed</a:t>
            </a:r>
          </a:p>
          <a:p>
            <a:endParaRPr lang="en-US">
              <a:solidFill>
                <a:srgbClr val="28467A"/>
              </a:solidFill>
              <a:cs typeface="Calibri"/>
            </a:endParaRPr>
          </a:p>
          <a:p>
            <a:endParaRPr lang="en-US">
              <a:solidFill>
                <a:schemeClr val="accent1"/>
              </a:solidFill>
              <a:cs typeface="Calibri"/>
            </a:endParaRPr>
          </a:p>
        </p:txBody>
      </p:sp>
      <p:sp>
        <p:nvSpPr>
          <p:cNvPr id="11" name="Content Placeholder 2">
            <a:extLst>
              <a:ext uri="{FF2B5EF4-FFF2-40B4-BE49-F238E27FC236}">
                <a16:creationId xmlns:a16="http://schemas.microsoft.com/office/drawing/2014/main" id="{7E728696-E2E7-46DE-9E2B-A5C2765715DE}"/>
              </a:ext>
            </a:extLst>
          </p:cNvPr>
          <p:cNvSpPr txBox="1">
            <a:spLocks/>
          </p:cNvSpPr>
          <p:nvPr/>
        </p:nvSpPr>
        <p:spPr>
          <a:xfrm>
            <a:off x="8668939" y="3085973"/>
            <a:ext cx="3278691" cy="352725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solidFill>
                  <a:srgbClr val="28467A"/>
                </a:solidFill>
                <a:latin typeface="Garamond"/>
                <a:cs typeface="Calibri"/>
              </a:rPr>
              <a:t>Cash Factors</a:t>
            </a:r>
            <a:r>
              <a:rPr lang="en-US" sz="1800">
                <a:solidFill>
                  <a:srgbClr val="28467A"/>
                </a:solidFill>
                <a:latin typeface="Garamond"/>
                <a:cs typeface="Calibri"/>
              </a:rPr>
              <a:t>:</a:t>
            </a:r>
          </a:p>
          <a:p>
            <a:r>
              <a:rPr lang="en-US" sz="1800">
                <a:solidFill>
                  <a:srgbClr val="28467A"/>
                </a:solidFill>
                <a:latin typeface="Garamond"/>
                <a:cs typeface="Calibri"/>
              </a:rPr>
              <a:t>Vehicle Code Type 1-5</a:t>
            </a:r>
          </a:p>
          <a:p>
            <a:r>
              <a:rPr lang="en-US" sz="1800">
                <a:solidFill>
                  <a:srgbClr val="28467A"/>
                </a:solidFill>
                <a:latin typeface="Garamond"/>
                <a:cs typeface="Calibri"/>
              </a:rPr>
              <a:t>Contributing Factor 1-5</a:t>
            </a:r>
          </a:p>
          <a:p>
            <a:pPr marL="0" indent="0">
              <a:buFont typeface="Arial" panose="020B0604020202020204" pitchFamily="34" charset="0"/>
              <a:buNone/>
            </a:pPr>
            <a:endParaRPr lang="en-US">
              <a:cs typeface="Calibri"/>
            </a:endParaRPr>
          </a:p>
          <a:p>
            <a:endParaRPr lang="en-US">
              <a:cs typeface="Calibri"/>
            </a:endParaRPr>
          </a:p>
          <a:p>
            <a:endParaRPr lang="en-US">
              <a:cs typeface="Calibri"/>
            </a:endParaRPr>
          </a:p>
        </p:txBody>
      </p:sp>
      <p:sp>
        <p:nvSpPr>
          <p:cNvPr id="2" name="TextBox 1">
            <a:extLst>
              <a:ext uri="{FF2B5EF4-FFF2-40B4-BE49-F238E27FC236}">
                <a16:creationId xmlns:a16="http://schemas.microsoft.com/office/drawing/2014/main" id="{F9BCB3D8-97AF-4E74-B640-C757D41927E3}"/>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bg1"/>
                </a:solidFill>
                <a:latin typeface="Garamond"/>
                <a:cs typeface="Calibri"/>
              </a:rPr>
              <a:t>03</a:t>
            </a:r>
            <a:endParaRPr lang="en-US" sz="3200" dirty="0">
              <a:solidFill>
                <a:schemeClr val="bg1"/>
              </a:solidFill>
              <a:latin typeface="Calibri"/>
              <a:cs typeface="Calibri"/>
            </a:endParaRPr>
          </a:p>
        </p:txBody>
      </p:sp>
      <p:sp>
        <p:nvSpPr>
          <p:cNvPr id="4" name="Content Placeholder 2">
            <a:extLst>
              <a:ext uri="{FF2B5EF4-FFF2-40B4-BE49-F238E27FC236}">
                <a16:creationId xmlns:a16="http://schemas.microsoft.com/office/drawing/2014/main" id="{AE84181E-A3E1-45D3-8F0A-0BED33DF88E7}"/>
              </a:ext>
            </a:extLst>
          </p:cNvPr>
          <p:cNvSpPr txBox="1">
            <a:spLocks/>
          </p:cNvSpPr>
          <p:nvPr/>
        </p:nvSpPr>
        <p:spPr>
          <a:xfrm>
            <a:off x="696570" y="1883520"/>
            <a:ext cx="10032329" cy="76174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rgbClr val="28467A"/>
                </a:solidFill>
                <a:latin typeface="Garamond"/>
                <a:cs typeface="Calibri"/>
              </a:rPr>
              <a:t>Below are a list of all the variables within the dataset. We have a good variety of variables to explore here which include geographic information, date and time information as well as more detailed crash information. </a:t>
            </a:r>
          </a:p>
          <a:p>
            <a:endParaRPr lang="en-US">
              <a:solidFill>
                <a:srgbClr val="000000"/>
              </a:solidFill>
              <a:latin typeface="Calibri" panose="020F0502020204030204"/>
              <a:cs typeface="Calibri"/>
            </a:endParaRPr>
          </a:p>
          <a:p>
            <a:endParaRPr lang="en-US">
              <a:cs typeface="Calibri"/>
            </a:endParaRPr>
          </a:p>
        </p:txBody>
      </p:sp>
    </p:spTree>
    <p:extLst>
      <p:ext uri="{BB962C8B-B14F-4D97-AF65-F5344CB8AC3E}">
        <p14:creationId xmlns:p14="http://schemas.microsoft.com/office/powerpoint/2010/main" val="3161555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Cyclists Danger Levels</a:t>
            </a:r>
            <a:endParaRPr lang="en-US"/>
          </a:p>
        </p:txBody>
      </p:sp>
      <p:sp>
        <p:nvSpPr>
          <p:cNvPr id="8" name="TextBox 7">
            <a:extLst>
              <a:ext uri="{FF2B5EF4-FFF2-40B4-BE49-F238E27FC236}">
                <a16:creationId xmlns:a16="http://schemas.microsoft.com/office/drawing/2014/main" id="{829F8E98-03DD-475A-AE62-CFAC8429552F}"/>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8467A"/>
                </a:solidFill>
                <a:latin typeface="Garamond"/>
                <a:cs typeface="Calibri"/>
              </a:rPr>
              <a:t>AP 01</a:t>
            </a:r>
          </a:p>
        </p:txBody>
      </p:sp>
      <p:pic>
        <p:nvPicPr>
          <p:cNvPr id="2" name="Picture 3" descr="Map&#10;&#10;Description automatically generated">
            <a:extLst>
              <a:ext uri="{FF2B5EF4-FFF2-40B4-BE49-F238E27FC236}">
                <a16:creationId xmlns:a16="http://schemas.microsoft.com/office/drawing/2014/main" id="{D30AF67B-62D7-4882-9E53-4E278D14CA11}"/>
              </a:ext>
            </a:extLst>
          </p:cNvPr>
          <p:cNvPicPr>
            <a:picLocks noChangeAspect="1"/>
          </p:cNvPicPr>
          <p:nvPr/>
        </p:nvPicPr>
        <p:blipFill rotWithShape="1">
          <a:blip r:embed="rId2"/>
          <a:srcRect t="484" r="-108" b="1505"/>
          <a:stretch/>
        </p:blipFill>
        <p:spPr>
          <a:xfrm>
            <a:off x="132693" y="2119496"/>
            <a:ext cx="6086812" cy="4730859"/>
          </a:xfrm>
          <a:prstGeom prst="rect">
            <a:avLst/>
          </a:prstGeom>
        </p:spPr>
      </p:pic>
      <p:pic>
        <p:nvPicPr>
          <p:cNvPr id="4" name="Picture 4" descr="Map&#10;&#10;Description automatically generated">
            <a:extLst>
              <a:ext uri="{FF2B5EF4-FFF2-40B4-BE49-F238E27FC236}">
                <a16:creationId xmlns:a16="http://schemas.microsoft.com/office/drawing/2014/main" id="{3B036CAF-41EB-427F-BDA9-D1C5B913AC66}"/>
              </a:ext>
            </a:extLst>
          </p:cNvPr>
          <p:cNvPicPr>
            <a:picLocks noChangeAspect="1"/>
          </p:cNvPicPr>
          <p:nvPr/>
        </p:nvPicPr>
        <p:blipFill rotWithShape="1">
          <a:blip r:embed="rId3"/>
          <a:srcRect l="2886" t="1693" r="-111" b="1748"/>
          <a:stretch/>
        </p:blipFill>
        <p:spPr>
          <a:xfrm>
            <a:off x="6222124" y="2238596"/>
            <a:ext cx="5837079" cy="4552695"/>
          </a:xfrm>
          <a:prstGeom prst="rect">
            <a:avLst/>
          </a:prstGeom>
        </p:spPr>
      </p:pic>
      <p:sp>
        <p:nvSpPr>
          <p:cNvPr id="6" name="Rectangle: Rounded Corners 5">
            <a:extLst>
              <a:ext uri="{FF2B5EF4-FFF2-40B4-BE49-F238E27FC236}">
                <a16:creationId xmlns:a16="http://schemas.microsoft.com/office/drawing/2014/main" id="{9ED2FCFB-8BA6-4968-BE8B-CE9A58D0DD1A}"/>
              </a:ext>
            </a:extLst>
          </p:cNvPr>
          <p:cNvSpPr/>
          <p:nvPr/>
        </p:nvSpPr>
        <p:spPr>
          <a:xfrm>
            <a:off x="1099936" y="1728999"/>
            <a:ext cx="3872088" cy="410245"/>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71979A-245F-454E-8F5F-C1F37BCB088C}"/>
              </a:ext>
            </a:extLst>
          </p:cNvPr>
          <p:cNvSpPr txBox="1"/>
          <p:nvPr/>
        </p:nvSpPr>
        <p:spPr>
          <a:xfrm>
            <a:off x="2582917" y="175522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2018</a:t>
            </a:r>
          </a:p>
        </p:txBody>
      </p:sp>
      <p:sp>
        <p:nvSpPr>
          <p:cNvPr id="17" name="Rectangle: Rounded Corners 16">
            <a:extLst>
              <a:ext uri="{FF2B5EF4-FFF2-40B4-BE49-F238E27FC236}">
                <a16:creationId xmlns:a16="http://schemas.microsoft.com/office/drawing/2014/main" id="{F8E1DD2D-7DE0-4878-8C3B-2D809903472E}"/>
              </a:ext>
            </a:extLst>
          </p:cNvPr>
          <p:cNvSpPr/>
          <p:nvPr/>
        </p:nvSpPr>
        <p:spPr>
          <a:xfrm>
            <a:off x="6946315" y="1761844"/>
            <a:ext cx="3872088" cy="410245"/>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E2DC670-B409-420D-B723-6BDCE56CBF49}"/>
              </a:ext>
            </a:extLst>
          </p:cNvPr>
          <p:cNvSpPr txBox="1"/>
          <p:nvPr/>
        </p:nvSpPr>
        <p:spPr>
          <a:xfrm>
            <a:off x="8678917" y="1794642"/>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2019</a:t>
            </a:r>
          </a:p>
        </p:txBody>
      </p:sp>
    </p:spTree>
    <p:extLst>
      <p:ext uri="{BB962C8B-B14F-4D97-AF65-F5344CB8AC3E}">
        <p14:creationId xmlns:p14="http://schemas.microsoft.com/office/powerpoint/2010/main" val="2168892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Motorists Danger Levels</a:t>
            </a:r>
          </a:p>
        </p:txBody>
      </p:sp>
      <p:sp>
        <p:nvSpPr>
          <p:cNvPr id="8" name="TextBox 7">
            <a:extLst>
              <a:ext uri="{FF2B5EF4-FFF2-40B4-BE49-F238E27FC236}">
                <a16:creationId xmlns:a16="http://schemas.microsoft.com/office/drawing/2014/main" id="{829F8E98-03DD-475A-AE62-CFAC8429552F}"/>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8467A"/>
                </a:solidFill>
                <a:latin typeface="Garamond"/>
                <a:cs typeface="Calibri"/>
              </a:rPr>
              <a:t>AP 02</a:t>
            </a:r>
          </a:p>
        </p:txBody>
      </p:sp>
      <p:pic>
        <p:nvPicPr>
          <p:cNvPr id="2" name="Picture 3" descr="Map&#10;&#10;Description automatically generated">
            <a:extLst>
              <a:ext uri="{FF2B5EF4-FFF2-40B4-BE49-F238E27FC236}">
                <a16:creationId xmlns:a16="http://schemas.microsoft.com/office/drawing/2014/main" id="{2CDB2798-B858-4AFF-ACE0-C7C1EE5BFFA7}"/>
              </a:ext>
            </a:extLst>
          </p:cNvPr>
          <p:cNvPicPr>
            <a:picLocks noChangeAspect="1"/>
          </p:cNvPicPr>
          <p:nvPr/>
        </p:nvPicPr>
        <p:blipFill>
          <a:blip r:embed="rId2"/>
          <a:stretch>
            <a:fillRect/>
          </a:stretch>
        </p:blipFill>
        <p:spPr>
          <a:xfrm>
            <a:off x="382314" y="2140729"/>
            <a:ext cx="5896303" cy="4718023"/>
          </a:xfrm>
          <a:prstGeom prst="rect">
            <a:avLst/>
          </a:prstGeom>
        </p:spPr>
      </p:pic>
      <p:pic>
        <p:nvPicPr>
          <p:cNvPr id="4" name="Picture 4" descr="Map&#10;&#10;Description automatically generated">
            <a:extLst>
              <a:ext uri="{FF2B5EF4-FFF2-40B4-BE49-F238E27FC236}">
                <a16:creationId xmlns:a16="http://schemas.microsoft.com/office/drawing/2014/main" id="{6F531CDF-B3C1-4F5C-8DAA-F1BAD36A84A6}"/>
              </a:ext>
            </a:extLst>
          </p:cNvPr>
          <p:cNvPicPr>
            <a:picLocks noChangeAspect="1"/>
          </p:cNvPicPr>
          <p:nvPr/>
        </p:nvPicPr>
        <p:blipFill>
          <a:blip r:embed="rId3"/>
          <a:stretch>
            <a:fillRect/>
          </a:stretch>
        </p:blipFill>
        <p:spPr>
          <a:xfrm>
            <a:off x="5952797" y="2127439"/>
            <a:ext cx="6237889" cy="4718330"/>
          </a:xfrm>
          <a:prstGeom prst="rect">
            <a:avLst/>
          </a:prstGeom>
        </p:spPr>
      </p:pic>
      <p:sp>
        <p:nvSpPr>
          <p:cNvPr id="6" name="Rectangle: Rounded Corners 5">
            <a:extLst>
              <a:ext uri="{FF2B5EF4-FFF2-40B4-BE49-F238E27FC236}">
                <a16:creationId xmlns:a16="http://schemas.microsoft.com/office/drawing/2014/main" id="{D1973ABB-90ED-4E2C-B93F-D285606AFAA0}"/>
              </a:ext>
            </a:extLst>
          </p:cNvPr>
          <p:cNvSpPr/>
          <p:nvPr/>
        </p:nvSpPr>
        <p:spPr>
          <a:xfrm>
            <a:off x="1099936" y="1715861"/>
            <a:ext cx="3872088" cy="410245"/>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4ABE3B2-E3FA-4791-B2C3-B965582D5727}"/>
              </a:ext>
            </a:extLst>
          </p:cNvPr>
          <p:cNvSpPr txBox="1"/>
          <p:nvPr/>
        </p:nvSpPr>
        <p:spPr>
          <a:xfrm>
            <a:off x="2582917" y="174209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2018</a:t>
            </a:r>
          </a:p>
        </p:txBody>
      </p:sp>
      <p:sp>
        <p:nvSpPr>
          <p:cNvPr id="13" name="Rectangle: Rounded Corners 12">
            <a:extLst>
              <a:ext uri="{FF2B5EF4-FFF2-40B4-BE49-F238E27FC236}">
                <a16:creationId xmlns:a16="http://schemas.microsoft.com/office/drawing/2014/main" id="{90520EB3-D244-4F9B-A571-DDC20030E405}"/>
              </a:ext>
            </a:extLst>
          </p:cNvPr>
          <p:cNvSpPr/>
          <p:nvPr/>
        </p:nvSpPr>
        <p:spPr>
          <a:xfrm>
            <a:off x="7117108" y="1683016"/>
            <a:ext cx="3872088" cy="410245"/>
          </a:xfrm>
          <a:prstGeom prst="roundRect">
            <a:avLst/>
          </a:prstGeom>
          <a:solidFill>
            <a:srgbClr val="6291F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B327EE4-472B-420E-8FB8-9B4B369A49D4}"/>
              </a:ext>
            </a:extLst>
          </p:cNvPr>
          <p:cNvSpPr txBox="1"/>
          <p:nvPr/>
        </p:nvSpPr>
        <p:spPr>
          <a:xfrm>
            <a:off x="8849710" y="171581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cs typeface="Calibri"/>
              </a:rPr>
              <a:t>2019</a:t>
            </a:r>
          </a:p>
        </p:txBody>
      </p:sp>
    </p:spTree>
    <p:extLst>
      <p:ext uri="{BB962C8B-B14F-4D97-AF65-F5344CB8AC3E}">
        <p14:creationId xmlns:p14="http://schemas.microsoft.com/office/powerpoint/2010/main" val="4243497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Regression 1</a:t>
            </a:r>
          </a:p>
        </p:txBody>
      </p:sp>
      <p:sp>
        <p:nvSpPr>
          <p:cNvPr id="2" name="TextBox 1">
            <a:extLst>
              <a:ext uri="{FF2B5EF4-FFF2-40B4-BE49-F238E27FC236}">
                <a16:creationId xmlns:a16="http://schemas.microsoft.com/office/drawing/2014/main" id="{503B6F70-216A-4A78-9B9E-5470144A2E6E}"/>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8467A"/>
                </a:solidFill>
                <a:latin typeface="Garamond"/>
                <a:cs typeface="Calibri"/>
              </a:rPr>
              <a:t>AP 03</a:t>
            </a:r>
          </a:p>
        </p:txBody>
      </p:sp>
      <p:sp>
        <p:nvSpPr>
          <p:cNvPr id="9" name="TextBox 8">
            <a:extLst>
              <a:ext uri="{FF2B5EF4-FFF2-40B4-BE49-F238E27FC236}">
                <a16:creationId xmlns:a16="http://schemas.microsoft.com/office/drawing/2014/main" id="{C1F81895-34D7-4FC8-A3A5-A66EB12571B0}"/>
              </a:ext>
            </a:extLst>
          </p:cNvPr>
          <p:cNvSpPr txBox="1"/>
          <p:nvPr/>
        </p:nvSpPr>
        <p:spPr>
          <a:xfrm>
            <a:off x="6077607" y="2740570"/>
            <a:ext cx="3783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24" name="Picture 24">
            <a:extLst>
              <a:ext uri="{FF2B5EF4-FFF2-40B4-BE49-F238E27FC236}">
                <a16:creationId xmlns:a16="http://schemas.microsoft.com/office/drawing/2014/main" id="{C9828F25-0304-4A9F-ACBF-75A2673374E4}"/>
              </a:ext>
            </a:extLst>
          </p:cNvPr>
          <p:cNvPicPr>
            <a:picLocks noChangeAspect="1"/>
          </p:cNvPicPr>
          <p:nvPr/>
        </p:nvPicPr>
        <p:blipFill>
          <a:blip r:embed="rId2"/>
          <a:stretch>
            <a:fillRect/>
          </a:stretch>
        </p:blipFill>
        <p:spPr>
          <a:xfrm>
            <a:off x="507125" y="3168348"/>
            <a:ext cx="7321768" cy="238838"/>
          </a:xfrm>
          <a:prstGeom prst="rect">
            <a:avLst/>
          </a:prstGeom>
        </p:spPr>
      </p:pic>
      <p:pic>
        <p:nvPicPr>
          <p:cNvPr id="25" name="Picture 25">
            <a:extLst>
              <a:ext uri="{FF2B5EF4-FFF2-40B4-BE49-F238E27FC236}">
                <a16:creationId xmlns:a16="http://schemas.microsoft.com/office/drawing/2014/main" id="{3797723B-8BB4-48CE-BFC2-C10ECC57F05E}"/>
              </a:ext>
            </a:extLst>
          </p:cNvPr>
          <p:cNvPicPr>
            <a:picLocks noChangeAspect="1"/>
          </p:cNvPicPr>
          <p:nvPr/>
        </p:nvPicPr>
        <p:blipFill>
          <a:blip r:embed="rId3"/>
          <a:stretch>
            <a:fillRect/>
          </a:stretch>
        </p:blipFill>
        <p:spPr>
          <a:xfrm>
            <a:off x="507124" y="3466583"/>
            <a:ext cx="7321768" cy="181023"/>
          </a:xfrm>
          <a:prstGeom prst="rect">
            <a:avLst/>
          </a:prstGeom>
        </p:spPr>
      </p:pic>
      <p:pic>
        <p:nvPicPr>
          <p:cNvPr id="26" name="Picture 26">
            <a:extLst>
              <a:ext uri="{FF2B5EF4-FFF2-40B4-BE49-F238E27FC236}">
                <a16:creationId xmlns:a16="http://schemas.microsoft.com/office/drawing/2014/main" id="{9E741837-5257-4E76-9659-970F151B47D7}"/>
              </a:ext>
            </a:extLst>
          </p:cNvPr>
          <p:cNvPicPr>
            <a:picLocks noChangeAspect="1"/>
          </p:cNvPicPr>
          <p:nvPr/>
        </p:nvPicPr>
        <p:blipFill>
          <a:blip r:embed="rId4"/>
          <a:stretch>
            <a:fillRect/>
          </a:stretch>
        </p:blipFill>
        <p:spPr>
          <a:xfrm>
            <a:off x="507123" y="4071831"/>
            <a:ext cx="7321768" cy="212061"/>
          </a:xfrm>
          <a:prstGeom prst="rect">
            <a:avLst/>
          </a:prstGeom>
        </p:spPr>
      </p:pic>
      <p:pic>
        <p:nvPicPr>
          <p:cNvPr id="27" name="Picture 27">
            <a:extLst>
              <a:ext uri="{FF2B5EF4-FFF2-40B4-BE49-F238E27FC236}">
                <a16:creationId xmlns:a16="http://schemas.microsoft.com/office/drawing/2014/main" id="{42F99F38-690A-425A-8BD5-ACBE50778FEB}"/>
              </a:ext>
            </a:extLst>
          </p:cNvPr>
          <p:cNvPicPr>
            <a:picLocks noChangeAspect="1"/>
          </p:cNvPicPr>
          <p:nvPr/>
        </p:nvPicPr>
        <p:blipFill>
          <a:blip r:embed="rId5"/>
          <a:stretch>
            <a:fillRect/>
          </a:stretch>
        </p:blipFill>
        <p:spPr>
          <a:xfrm>
            <a:off x="507124" y="3755356"/>
            <a:ext cx="7321768" cy="214392"/>
          </a:xfrm>
          <a:prstGeom prst="rect">
            <a:avLst/>
          </a:prstGeom>
        </p:spPr>
      </p:pic>
      <p:pic>
        <p:nvPicPr>
          <p:cNvPr id="28" name="Picture 28" descr="Text&#10;&#10;Description automatically generated">
            <a:extLst>
              <a:ext uri="{FF2B5EF4-FFF2-40B4-BE49-F238E27FC236}">
                <a16:creationId xmlns:a16="http://schemas.microsoft.com/office/drawing/2014/main" id="{8E47DB09-39D5-4889-B7A0-B21E1777D772}"/>
              </a:ext>
            </a:extLst>
          </p:cNvPr>
          <p:cNvPicPr>
            <a:picLocks noChangeAspect="1"/>
          </p:cNvPicPr>
          <p:nvPr/>
        </p:nvPicPr>
        <p:blipFill>
          <a:blip r:embed="rId6"/>
          <a:stretch>
            <a:fillRect/>
          </a:stretch>
        </p:blipFill>
        <p:spPr>
          <a:xfrm>
            <a:off x="467710" y="4333142"/>
            <a:ext cx="6999889" cy="740472"/>
          </a:xfrm>
          <a:prstGeom prst="rect">
            <a:avLst/>
          </a:prstGeom>
        </p:spPr>
      </p:pic>
      <p:pic>
        <p:nvPicPr>
          <p:cNvPr id="30" name="Picture 30">
            <a:extLst>
              <a:ext uri="{FF2B5EF4-FFF2-40B4-BE49-F238E27FC236}">
                <a16:creationId xmlns:a16="http://schemas.microsoft.com/office/drawing/2014/main" id="{FF613121-460C-4F42-8F60-E9033A355BFA}"/>
              </a:ext>
            </a:extLst>
          </p:cNvPr>
          <p:cNvPicPr>
            <a:picLocks noChangeAspect="1"/>
          </p:cNvPicPr>
          <p:nvPr/>
        </p:nvPicPr>
        <p:blipFill>
          <a:blip r:embed="rId7"/>
          <a:stretch>
            <a:fillRect/>
          </a:stretch>
        </p:blipFill>
        <p:spPr>
          <a:xfrm>
            <a:off x="507124" y="2598943"/>
            <a:ext cx="7433441" cy="510545"/>
          </a:xfrm>
          <a:prstGeom prst="rect">
            <a:avLst/>
          </a:prstGeom>
        </p:spPr>
      </p:pic>
    </p:spTree>
    <p:extLst>
      <p:ext uri="{BB962C8B-B14F-4D97-AF65-F5344CB8AC3E}">
        <p14:creationId xmlns:p14="http://schemas.microsoft.com/office/powerpoint/2010/main" val="213375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Regression 2</a:t>
            </a:r>
          </a:p>
        </p:txBody>
      </p:sp>
      <p:sp>
        <p:nvSpPr>
          <p:cNvPr id="2" name="TextBox 1">
            <a:extLst>
              <a:ext uri="{FF2B5EF4-FFF2-40B4-BE49-F238E27FC236}">
                <a16:creationId xmlns:a16="http://schemas.microsoft.com/office/drawing/2014/main" id="{503B6F70-216A-4A78-9B9E-5470144A2E6E}"/>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8467A"/>
                </a:solidFill>
                <a:latin typeface="Garamond"/>
                <a:ea typeface="+mn-lt"/>
                <a:cs typeface="+mn-lt"/>
              </a:rPr>
              <a:t>AP 04</a:t>
            </a:r>
            <a:endParaRPr lang="en-US">
              <a:latin typeface="Garamond"/>
            </a:endParaRPr>
          </a:p>
        </p:txBody>
      </p:sp>
      <p:sp>
        <p:nvSpPr>
          <p:cNvPr id="10" name="Content Placeholder 2">
            <a:extLst>
              <a:ext uri="{FF2B5EF4-FFF2-40B4-BE49-F238E27FC236}">
                <a16:creationId xmlns:a16="http://schemas.microsoft.com/office/drawing/2014/main" id="{1610A00E-CBFA-47E8-80CE-DDD207BCB876}"/>
              </a:ext>
            </a:extLst>
          </p:cNvPr>
          <p:cNvSpPr txBox="1">
            <a:spLocks/>
          </p:cNvSpPr>
          <p:nvPr/>
        </p:nvSpPr>
        <p:spPr>
          <a:xfrm>
            <a:off x="7079349" y="2354435"/>
            <a:ext cx="4744313" cy="365088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solidFill>
                  <a:srgbClr val="28467A"/>
                </a:solidFill>
                <a:latin typeface="Garamond"/>
                <a:cs typeface="Calibri"/>
              </a:rPr>
              <a:t> to do </a:t>
            </a:r>
          </a:p>
          <a:p>
            <a:endParaRPr lang="en-US">
              <a:cs typeface="Calibri" panose="020F0502020204030204"/>
            </a:endParaRPr>
          </a:p>
          <a:p>
            <a:endParaRPr lang="en-US">
              <a:cs typeface="Calibri" panose="020F0502020204030204"/>
            </a:endParaRPr>
          </a:p>
        </p:txBody>
      </p:sp>
      <p:pic>
        <p:nvPicPr>
          <p:cNvPr id="11" name="Picture 11" descr="A picture containing text&#10;&#10;Description automatically generated">
            <a:extLst>
              <a:ext uri="{FF2B5EF4-FFF2-40B4-BE49-F238E27FC236}">
                <a16:creationId xmlns:a16="http://schemas.microsoft.com/office/drawing/2014/main" id="{3B604C9B-D29D-4714-9985-6116CAA4682A}"/>
              </a:ext>
            </a:extLst>
          </p:cNvPr>
          <p:cNvPicPr>
            <a:picLocks noChangeAspect="1"/>
          </p:cNvPicPr>
          <p:nvPr/>
        </p:nvPicPr>
        <p:blipFill>
          <a:blip r:embed="rId2"/>
          <a:stretch>
            <a:fillRect/>
          </a:stretch>
        </p:blipFill>
        <p:spPr>
          <a:xfrm>
            <a:off x="658210" y="2237520"/>
            <a:ext cx="6113079" cy="412270"/>
          </a:xfrm>
          <a:prstGeom prst="rect">
            <a:avLst/>
          </a:prstGeom>
        </p:spPr>
      </p:pic>
      <p:pic>
        <p:nvPicPr>
          <p:cNvPr id="12" name="Picture 12">
            <a:extLst>
              <a:ext uri="{FF2B5EF4-FFF2-40B4-BE49-F238E27FC236}">
                <a16:creationId xmlns:a16="http://schemas.microsoft.com/office/drawing/2014/main" id="{C904250A-2199-4F83-A076-ACFB82AD5DEF}"/>
              </a:ext>
            </a:extLst>
          </p:cNvPr>
          <p:cNvPicPr>
            <a:picLocks noChangeAspect="1"/>
          </p:cNvPicPr>
          <p:nvPr/>
        </p:nvPicPr>
        <p:blipFill>
          <a:blip r:embed="rId3"/>
          <a:stretch>
            <a:fillRect/>
          </a:stretch>
        </p:blipFill>
        <p:spPr>
          <a:xfrm>
            <a:off x="658210" y="2733320"/>
            <a:ext cx="5856889" cy="616222"/>
          </a:xfrm>
          <a:prstGeom prst="rect">
            <a:avLst/>
          </a:prstGeom>
        </p:spPr>
      </p:pic>
      <p:pic>
        <p:nvPicPr>
          <p:cNvPr id="13" name="Picture 13">
            <a:extLst>
              <a:ext uri="{FF2B5EF4-FFF2-40B4-BE49-F238E27FC236}">
                <a16:creationId xmlns:a16="http://schemas.microsoft.com/office/drawing/2014/main" id="{4F9D1757-5A26-47E7-ABB5-B001F4B399F0}"/>
              </a:ext>
            </a:extLst>
          </p:cNvPr>
          <p:cNvPicPr>
            <a:picLocks noChangeAspect="1"/>
          </p:cNvPicPr>
          <p:nvPr/>
        </p:nvPicPr>
        <p:blipFill>
          <a:blip r:embed="rId4"/>
          <a:stretch>
            <a:fillRect/>
          </a:stretch>
        </p:blipFill>
        <p:spPr>
          <a:xfrm>
            <a:off x="658210" y="3426202"/>
            <a:ext cx="5961993" cy="288062"/>
          </a:xfrm>
          <a:prstGeom prst="rect">
            <a:avLst/>
          </a:prstGeom>
        </p:spPr>
      </p:pic>
      <p:pic>
        <p:nvPicPr>
          <p:cNvPr id="14" name="Picture 14">
            <a:extLst>
              <a:ext uri="{FF2B5EF4-FFF2-40B4-BE49-F238E27FC236}">
                <a16:creationId xmlns:a16="http://schemas.microsoft.com/office/drawing/2014/main" id="{CFEE6FE0-1D12-4F12-8E6C-E694FD19D0BC}"/>
              </a:ext>
            </a:extLst>
          </p:cNvPr>
          <p:cNvPicPr>
            <a:picLocks noChangeAspect="1"/>
          </p:cNvPicPr>
          <p:nvPr/>
        </p:nvPicPr>
        <p:blipFill>
          <a:blip r:embed="rId5"/>
          <a:stretch>
            <a:fillRect/>
          </a:stretch>
        </p:blipFill>
        <p:spPr>
          <a:xfrm>
            <a:off x="658210" y="3783789"/>
            <a:ext cx="5896304" cy="170663"/>
          </a:xfrm>
          <a:prstGeom prst="rect">
            <a:avLst/>
          </a:prstGeom>
        </p:spPr>
      </p:pic>
      <p:pic>
        <p:nvPicPr>
          <p:cNvPr id="15" name="Picture 15" descr="A picture containing shape&#10;&#10;Description automatically generated">
            <a:extLst>
              <a:ext uri="{FF2B5EF4-FFF2-40B4-BE49-F238E27FC236}">
                <a16:creationId xmlns:a16="http://schemas.microsoft.com/office/drawing/2014/main" id="{08E0800E-88CE-48CF-B7CD-5044CEF6A428}"/>
              </a:ext>
            </a:extLst>
          </p:cNvPr>
          <p:cNvPicPr>
            <a:picLocks noChangeAspect="1"/>
          </p:cNvPicPr>
          <p:nvPr/>
        </p:nvPicPr>
        <p:blipFill rotWithShape="1">
          <a:blip r:embed="rId6"/>
          <a:srcRect l="1377" r="-330" b="654"/>
          <a:stretch/>
        </p:blipFill>
        <p:spPr>
          <a:xfrm>
            <a:off x="707477" y="4063190"/>
            <a:ext cx="5906118" cy="997916"/>
          </a:xfrm>
          <a:prstGeom prst="rect">
            <a:avLst/>
          </a:prstGeom>
        </p:spPr>
      </p:pic>
      <p:pic>
        <p:nvPicPr>
          <p:cNvPr id="16" name="Picture 16" descr="Text&#10;&#10;Description automatically generated">
            <a:extLst>
              <a:ext uri="{FF2B5EF4-FFF2-40B4-BE49-F238E27FC236}">
                <a16:creationId xmlns:a16="http://schemas.microsoft.com/office/drawing/2014/main" id="{420B3EB1-7850-4901-A528-FAE752AE7363}"/>
              </a:ext>
            </a:extLst>
          </p:cNvPr>
          <p:cNvPicPr>
            <a:picLocks noChangeAspect="1"/>
          </p:cNvPicPr>
          <p:nvPr/>
        </p:nvPicPr>
        <p:blipFill>
          <a:blip r:embed="rId7"/>
          <a:stretch>
            <a:fillRect/>
          </a:stretch>
        </p:blipFill>
        <p:spPr>
          <a:xfrm>
            <a:off x="704193" y="5131286"/>
            <a:ext cx="5968561" cy="655047"/>
          </a:xfrm>
          <a:prstGeom prst="rect">
            <a:avLst/>
          </a:prstGeom>
        </p:spPr>
      </p:pic>
    </p:spTree>
    <p:extLst>
      <p:ext uri="{BB962C8B-B14F-4D97-AF65-F5344CB8AC3E}">
        <p14:creationId xmlns:p14="http://schemas.microsoft.com/office/powerpoint/2010/main" val="463182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95917E-2116-4C9A-B6E2-B0D5B1EE044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Trend of pedestrians injured by borough across 2018-2019</a:t>
            </a:r>
          </a:p>
        </p:txBody>
      </p:sp>
      <p:sp>
        <p:nvSpPr>
          <p:cNvPr id="6" name="TextBox 5">
            <a:extLst>
              <a:ext uri="{FF2B5EF4-FFF2-40B4-BE49-F238E27FC236}">
                <a16:creationId xmlns:a16="http://schemas.microsoft.com/office/drawing/2014/main" id="{3772A2CB-95FA-4E18-AC6D-C4A1F9A2BEAF}"/>
              </a:ext>
            </a:extLst>
          </p:cNvPr>
          <p:cNvSpPr txBox="1"/>
          <p:nvPr/>
        </p:nvSpPr>
        <p:spPr>
          <a:xfrm>
            <a:off x="716845" y="82973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8467A"/>
                </a:solidFill>
                <a:latin typeface="Garamond"/>
                <a:cs typeface="Calibri"/>
              </a:rPr>
              <a:t>AP 06</a:t>
            </a:r>
          </a:p>
        </p:txBody>
      </p:sp>
      <p:pic>
        <p:nvPicPr>
          <p:cNvPr id="3" name="Picture 4" descr="Chart, line chart&#10;&#10;Description automatically generated">
            <a:extLst>
              <a:ext uri="{FF2B5EF4-FFF2-40B4-BE49-F238E27FC236}">
                <a16:creationId xmlns:a16="http://schemas.microsoft.com/office/drawing/2014/main" id="{8D02E621-B0B8-49CD-88FC-EE41535ADC7B}"/>
              </a:ext>
            </a:extLst>
          </p:cNvPr>
          <p:cNvPicPr>
            <a:picLocks noChangeAspect="1"/>
          </p:cNvPicPr>
          <p:nvPr/>
        </p:nvPicPr>
        <p:blipFill>
          <a:blip r:embed="rId2"/>
          <a:stretch>
            <a:fillRect/>
          </a:stretch>
        </p:blipFill>
        <p:spPr>
          <a:xfrm>
            <a:off x="897466" y="1866360"/>
            <a:ext cx="10634133" cy="4050970"/>
          </a:xfrm>
          <a:prstGeom prst="rect">
            <a:avLst/>
          </a:prstGeom>
        </p:spPr>
      </p:pic>
    </p:spTree>
    <p:extLst>
      <p:ext uri="{BB962C8B-B14F-4D97-AF65-F5344CB8AC3E}">
        <p14:creationId xmlns:p14="http://schemas.microsoft.com/office/powerpoint/2010/main" val="1487750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Incidents By Borough</a:t>
            </a:r>
            <a:endParaRPr lang="en-US"/>
          </a:p>
        </p:txBody>
      </p:sp>
      <p:sp>
        <p:nvSpPr>
          <p:cNvPr id="5" name="TextBox 4">
            <a:extLst>
              <a:ext uri="{FF2B5EF4-FFF2-40B4-BE49-F238E27FC236}">
                <a16:creationId xmlns:a16="http://schemas.microsoft.com/office/drawing/2014/main" id="{335A2AED-6486-4D4F-BA5A-5606E5C1323A}"/>
              </a:ext>
            </a:extLst>
          </p:cNvPr>
          <p:cNvSpPr txBox="1"/>
          <p:nvPr/>
        </p:nvSpPr>
        <p:spPr>
          <a:xfrm>
            <a:off x="716845" y="82973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8467A"/>
                </a:solidFill>
                <a:latin typeface="Garamond"/>
                <a:ea typeface="+mn-lt"/>
                <a:cs typeface="+mn-lt"/>
              </a:rPr>
              <a:t>AP 07</a:t>
            </a:r>
            <a:endParaRPr lang="en-US">
              <a:latin typeface="Garamond"/>
              <a:cs typeface="Calibri" panose="020F0502020204030204"/>
            </a:endParaRPr>
          </a:p>
        </p:txBody>
      </p:sp>
      <p:pic>
        <p:nvPicPr>
          <p:cNvPr id="6" name="Picture 5">
            <a:extLst>
              <a:ext uri="{FF2B5EF4-FFF2-40B4-BE49-F238E27FC236}">
                <a16:creationId xmlns:a16="http://schemas.microsoft.com/office/drawing/2014/main" id="{C2FE39D1-9CE4-495A-A7D2-92960B0629CB}"/>
              </a:ext>
            </a:extLst>
          </p:cNvPr>
          <p:cNvPicPr>
            <a:picLocks noChangeAspect="1"/>
          </p:cNvPicPr>
          <p:nvPr/>
        </p:nvPicPr>
        <p:blipFill>
          <a:blip r:embed="rId2"/>
          <a:stretch>
            <a:fillRect/>
          </a:stretch>
        </p:blipFill>
        <p:spPr>
          <a:xfrm>
            <a:off x="1121790" y="1414508"/>
            <a:ext cx="9763346" cy="5409598"/>
          </a:xfrm>
          <a:prstGeom prst="rect">
            <a:avLst/>
          </a:prstGeom>
        </p:spPr>
      </p:pic>
    </p:spTree>
    <p:extLst>
      <p:ext uri="{BB962C8B-B14F-4D97-AF65-F5344CB8AC3E}">
        <p14:creationId xmlns:p14="http://schemas.microsoft.com/office/powerpoint/2010/main" val="22954686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Top 20 Incident Streets Per Borough</a:t>
            </a:r>
            <a:endParaRPr lang="en-US"/>
          </a:p>
        </p:txBody>
      </p:sp>
      <p:sp>
        <p:nvSpPr>
          <p:cNvPr id="5" name="TextBox 4">
            <a:extLst>
              <a:ext uri="{FF2B5EF4-FFF2-40B4-BE49-F238E27FC236}">
                <a16:creationId xmlns:a16="http://schemas.microsoft.com/office/drawing/2014/main" id="{335A2AED-6486-4D4F-BA5A-5606E5C1323A}"/>
              </a:ext>
            </a:extLst>
          </p:cNvPr>
          <p:cNvSpPr txBox="1"/>
          <p:nvPr/>
        </p:nvSpPr>
        <p:spPr>
          <a:xfrm>
            <a:off x="716845" y="82973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8467A"/>
                </a:solidFill>
                <a:latin typeface="Garamond"/>
                <a:cs typeface="Calibri"/>
              </a:rPr>
              <a:t>AP 09</a:t>
            </a:r>
          </a:p>
        </p:txBody>
      </p:sp>
      <p:pic>
        <p:nvPicPr>
          <p:cNvPr id="2" name="Picture 5" descr="Chart, funnel chart&#10;&#10;Description automatically generated">
            <a:extLst>
              <a:ext uri="{FF2B5EF4-FFF2-40B4-BE49-F238E27FC236}">
                <a16:creationId xmlns:a16="http://schemas.microsoft.com/office/drawing/2014/main" id="{ECBDC9BE-F2CA-4951-8EC6-87971AD462E7}"/>
              </a:ext>
            </a:extLst>
          </p:cNvPr>
          <p:cNvPicPr>
            <a:picLocks noChangeAspect="1"/>
          </p:cNvPicPr>
          <p:nvPr/>
        </p:nvPicPr>
        <p:blipFill>
          <a:blip r:embed="rId2"/>
          <a:stretch>
            <a:fillRect/>
          </a:stretch>
        </p:blipFill>
        <p:spPr>
          <a:xfrm>
            <a:off x="2005" y="1410419"/>
            <a:ext cx="4186989" cy="2633477"/>
          </a:xfrm>
          <a:prstGeom prst="rect">
            <a:avLst/>
          </a:prstGeom>
        </p:spPr>
      </p:pic>
      <p:pic>
        <p:nvPicPr>
          <p:cNvPr id="6" name="Picture 7" descr="Chart, funnel chart&#10;&#10;Description automatically generated">
            <a:extLst>
              <a:ext uri="{FF2B5EF4-FFF2-40B4-BE49-F238E27FC236}">
                <a16:creationId xmlns:a16="http://schemas.microsoft.com/office/drawing/2014/main" id="{861E8015-58CE-42F5-B34F-E03E99A0D947}"/>
              </a:ext>
            </a:extLst>
          </p:cNvPr>
          <p:cNvPicPr>
            <a:picLocks noChangeAspect="1"/>
          </p:cNvPicPr>
          <p:nvPr/>
        </p:nvPicPr>
        <p:blipFill>
          <a:blip r:embed="rId3"/>
          <a:stretch>
            <a:fillRect/>
          </a:stretch>
        </p:blipFill>
        <p:spPr>
          <a:xfrm>
            <a:off x="4193005" y="1411984"/>
            <a:ext cx="3996489" cy="2560164"/>
          </a:xfrm>
          <a:prstGeom prst="rect">
            <a:avLst/>
          </a:prstGeom>
        </p:spPr>
      </p:pic>
      <p:pic>
        <p:nvPicPr>
          <p:cNvPr id="8" name="Picture 8" descr="Chart&#10;&#10;Description automatically generated">
            <a:extLst>
              <a:ext uri="{FF2B5EF4-FFF2-40B4-BE49-F238E27FC236}">
                <a16:creationId xmlns:a16="http://schemas.microsoft.com/office/drawing/2014/main" id="{A72053C8-3A1C-43E1-9862-F36EFA5ABC2E}"/>
              </a:ext>
            </a:extLst>
          </p:cNvPr>
          <p:cNvPicPr>
            <a:picLocks noChangeAspect="1"/>
          </p:cNvPicPr>
          <p:nvPr/>
        </p:nvPicPr>
        <p:blipFill>
          <a:blip r:embed="rId4"/>
          <a:stretch>
            <a:fillRect/>
          </a:stretch>
        </p:blipFill>
        <p:spPr>
          <a:xfrm>
            <a:off x="8193505" y="1409820"/>
            <a:ext cx="3946357" cy="2514360"/>
          </a:xfrm>
          <a:prstGeom prst="rect">
            <a:avLst/>
          </a:prstGeom>
        </p:spPr>
      </p:pic>
      <p:pic>
        <p:nvPicPr>
          <p:cNvPr id="9" name="Picture 10" descr="Chart, funnel chart&#10;&#10;Description automatically generated">
            <a:extLst>
              <a:ext uri="{FF2B5EF4-FFF2-40B4-BE49-F238E27FC236}">
                <a16:creationId xmlns:a16="http://schemas.microsoft.com/office/drawing/2014/main" id="{08EE1481-9451-4836-8175-A447562402DA}"/>
              </a:ext>
            </a:extLst>
          </p:cNvPr>
          <p:cNvPicPr>
            <a:picLocks noChangeAspect="1"/>
          </p:cNvPicPr>
          <p:nvPr/>
        </p:nvPicPr>
        <p:blipFill>
          <a:blip r:embed="rId5"/>
          <a:stretch>
            <a:fillRect/>
          </a:stretch>
        </p:blipFill>
        <p:spPr>
          <a:xfrm>
            <a:off x="1676401" y="4037948"/>
            <a:ext cx="4417594" cy="2812681"/>
          </a:xfrm>
          <a:prstGeom prst="rect">
            <a:avLst/>
          </a:prstGeom>
        </p:spPr>
      </p:pic>
      <p:pic>
        <p:nvPicPr>
          <p:cNvPr id="11" name="Picture 12" descr="Chart&#10;&#10;Description automatically generated">
            <a:extLst>
              <a:ext uri="{FF2B5EF4-FFF2-40B4-BE49-F238E27FC236}">
                <a16:creationId xmlns:a16="http://schemas.microsoft.com/office/drawing/2014/main" id="{24F7C067-0C48-4969-870D-02468F1E55E2}"/>
              </a:ext>
            </a:extLst>
          </p:cNvPr>
          <p:cNvPicPr>
            <a:picLocks noChangeAspect="1"/>
          </p:cNvPicPr>
          <p:nvPr/>
        </p:nvPicPr>
        <p:blipFill>
          <a:blip r:embed="rId6"/>
          <a:stretch>
            <a:fillRect/>
          </a:stretch>
        </p:blipFill>
        <p:spPr>
          <a:xfrm>
            <a:off x="6098005" y="4032356"/>
            <a:ext cx="4407568" cy="2803814"/>
          </a:xfrm>
          <a:prstGeom prst="rect">
            <a:avLst/>
          </a:prstGeom>
        </p:spPr>
      </p:pic>
    </p:spTree>
    <p:extLst>
      <p:ext uri="{BB962C8B-B14F-4D97-AF65-F5344CB8AC3E}">
        <p14:creationId xmlns:p14="http://schemas.microsoft.com/office/powerpoint/2010/main" val="1597776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Top 20 Incident Streets – What type of deaths/injuries?</a:t>
            </a:r>
            <a:endParaRPr lang="en-US"/>
          </a:p>
        </p:txBody>
      </p:sp>
      <p:sp>
        <p:nvSpPr>
          <p:cNvPr id="5" name="TextBox 4">
            <a:extLst>
              <a:ext uri="{FF2B5EF4-FFF2-40B4-BE49-F238E27FC236}">
                <a16:creationId xmlns:a16="http://schemas.microsoft.com/office/drawing/2014/main" id="{335A2AED-6486-4D4F-BA5A-5606E5C1323A}"/>
              </a:ext>
            </a:extLst>
          </p:cNvPr>
          <p:cNvSpPr txBox="1"/>
          <p:nvPr/>
        </p:nvSpPr>
        <p:spPr>
          <a:xfrm>
            <a:off x="716845" y="82973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8467A"/>
                </a:solidFill>
                <a:latin typeface="Garamond"/>
                <a:cs typeface="Calibri"/>
              </a:rPr>
              <a:t>AP 10</a:t>
            </a:r>
          </a:p>
        </p:txBody>
      </p:sp>
      <p:pic>
        <p:nvPicPr>
          <p:cNvPr id="2" name="Picture 3" descr="Chart, bar chart&#10;&#10;Description automatically generated">
            <a:extLst>
              <a:ext uri="{FF2B5EF4-FFF2-40B4-BE49-F238E27FC236}">
                <a16:creationId xmlns:a16="http://schemas.microsoft.com/office/drawing/2014/main" id="{EFA884E4-30D3-48E5-92A4-82A9823525B9}"/>
              </a:ext>
            </a:extLst>
          </p:cNvPr>
          <p:cNvPicPr>
            <a:picLocks noChangeAspect="1"/>
          </p:cNvPicPr>
          <p:nvPr/>
        </p:nvPicPr>
        <p:blipFill>
          <a:blip r:embed="rId2"/>
          <a:stretch>
            <a:fillRect/>
          </a:stretch>
        </p:blipFill>
        <p:spPr>
          <a:xfrm>
            <a:off x="2006" y="1418547"/>
            <a:ext cx="4096752" cy="2657327"/>
          </a:xfrm>
          <a:prstGeom prst="rect">
            <a:avLst/>
          </a:prstGeom>
        </p:spPr>
      </p:pic>
      <p:pic>
        <p:nvPicPr>
          <p:cNvPr id="4" name="Picture 6" descr="Chart, bar chart&#10;&#10;Description automatically generated">
            <a:extLst>
              <a:ext uri="{FF2B5EF4-FFF2-40B4-BE49-F238E27FC236}">
                <a16:creationId xmlns:a16="http://schemas.microsoft.com/office/drawing/2014/main" id="{22335204-E902-4688-B77A-B36ADAF61967}"/>
              </a:ext>
            </a:extLst>
          </p:cNvPr>
          <p:cNvPicPr>
            <a:picLocks noChangeAspect="1"/>
          </p:cNvPicPr>
          <p:nvPr/>
        </p:nvPicPr>
        <p:blipFill>
          <a:blip r:embed="rId3"/>
          <a:stretch>
            <a:fillRect/>
          </a:stretch>
        </p:blipFill>
        <p:spPr>
          <a:xfrm>
            <a:off x="4102768" y="1418424"/>
            <a:ext cx="3996489" cy="2657574"/>
          </a:xfrm>
          <a:prstGeom prst="rect">
            <a:avLst/>
          </a:prstGeom>
        </p:spPr>
      </p:pic>
      <p:pic>
        <p:nvPicPr>
          <p:cNvPr id="7" name="Picture 7" descr="Chart&#10;&#10;Description automatically generated">
            <a:extLst>
              <a:ext uri="{FF2B5EF4-FFF2-40B4-BE49-F238E27FC236}">
                <a16:creationId xmlns:a16="http://schemas.microsoft.com/office/drawing/2014/main" id="{95541843-9443-4994-BE84-59942AECF33D}"/>
              </a:ext>
            </a:extLst>
          </p:cNvPr>
          <p:cNvPicPr>
            <a:picLocks noChangeAspect="1"/>
          </p:cNvPicPr>
          <p:nvPr/>
        </p:nvPicPr>
        <p:blipFill>
          <a:blip r:embed="rId4"/>
          <a:stretch>
            <a:fillRect/>
          </a:stretch>
        </p:blipFill>
        <p:spPr>
          <a:xfrm>
            <a:off x="8103268" y="1419752"/>
            <a:ext cx="4086726" cy="2674970"/>
          </a:xfrm>
          <a:prstGeom prst="rect">
            <a:avLst/>
          </a:prstGeom>
        </p:spPr>
      </p:pic>
      <p:pic>
        <p:nvPicPr>
          <p:cNvPr id="8" name="Picture 9" descr="Chart&#10;&#10;Description automatically generated">
            <a:extLst>
              <a:ext uri="{FF2B5EF4-FFF2-40B4-BE49-F238E27FC236}">
                <a16:creationId xmlns:a16="http://schemas.microsoft.com/office/drawing/2014/main" id="{6F60A961-5B52-4427-A298-6127FDE6538A}"/>
              </a:ext>
            </a:extLst>
          </p:cNvPr>
          <p:cNvPicPr>
            <a:picLocks noChangeAspect="1"/>
          </p:cNvPicPr>
          <p:nvPr/>
        </p:nvPicPr>
        <p:blipFill>
          <a:blip r:embed="rId5"/>
          <a:stretch>
            <a:fillRect/>
          </a:stretch>
        </p:blipFill>
        <p:spPr>
          <a:xfrm>
            <a:off x="1054769" y="4082843"/>
            <a:ext cx="4648199" cy="2773024"/>
          </a:xfrm>
          <a:prstGeom prst="rect">
            <a:avLst/>
          </a:prstGeom>
        </p:spPr>
      </p:pic>
      <p:pic>
        <p:nvPicPr>
          <p:cNvPr id="10" name="Picture 10" descr="Chart, bar chart&#10;&#10;Description automatically generated">
            <a:extLst>
              <a:ext uri="{FF2B5EF4-FFF2-40B4-BE49-F238E27FC236}">
                <a16:creationId xmlns:a16="http://schemas.microsoft.com/office/drawing/2014/main" id="{DC4F6D65-6A8D-47B2-8D59-BF11C8E72051}"/>
              </a:ext>
            </a:extLst>
          </p:cNvPr>
          <p:cNvPicPr>
            <a:picLocks noChangeAspect="1"/>
          </p:cNvPicPr>
          <p:nvPr/>
        </p:nvPicPr>
        <p:blipFill>
          <a:blip r:embed="rId6"/>
          <a:stretch>
            <a:fillRect/>
          </a:stretch>
        </p:blipFill>
        <p:spPr>
          <a:xfrm>
            <a:off x="5706979" y="4087608"/>
            <a:ext cx="4277226" cy="2783548"/>
          </a:xfrm>
          <a:prstGeom prst="rect">
            <a:avLst/>
          </a:prstGeom>
        </p:spPr>
      </p:pic>
    </p:spTree>
    <p:extLst>
      <p:ext uri="{BB962C8B-B14F-4D97-AF65-F5344CB8AC3E}">
        <p14:creationId xmlns:p14="http://schemas.microsoft.com/office/powerpoint/2010/main" val="2333525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Top 20 Streets: Death/Injury to Incident Ratios</a:t>
            </a:r>
            <a:endParaRPr lang="en-US"/>
          </a:p>
        </p:txBody>
      </p:sp>
      <p:sp>
        <p:nvSpPr>
          <p:cNvPr id="5" name="TextBox 4">
            <a:extLst>
              <a:ext uri="{FF2B5EF4-FFF2-40B4-BE49-F238E27FC236}">
                <a16:creationId xmlns:a16="http://schemas.microsoft.com/office/drawing/2014/main" id="{335A2AED-6486-4D4F-BA5A-5606E5C1323A}"/>
              </a:ext>
            </a:extLst>
          </p:cNvPr>
          <p:cNvSpPr txBox="1"/>
          <p:nvPr/>
        </p:nvSpPr>
        <p:spPr>
          <a:xfrm>
            <a:off x="716845" y="82973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8467A"/>
                </a:solidFill>
                <a:latin typeface="Garamond"/>
                <a:cs typeface="Calibri"/>
              </a:rPr>
              <a:t>AP 11</a:t>
            </a:r>
          </a:p>
        </p:txBody>
      </p:sp>
      <p:pic>
        <p:nvPicPr>
          <p:cNvPr id="2" name="Picture 3" descr="Chart, bar chart&#10;&#10;Description automatically generated">
            <a:extLst>
              <a:ext uri="{FF2B5EF4-FFF2-40B4-BE49-F238E27FC236}">
                <a16:creationId xmlns:a16="http://schemas.microsoft.com/office/drawing/2014/main" id="{A4C8B683-2A2B-44B3-BFF3-CE4F6770A9D6}"/>
              </a:ext>
            </a:extLst>
          </p:cNvPr>
          <p:cNvPicPr>
            <a:picLocks noChangeAspect="1"/>
          </p:cNvPicPr>
          <p:nvPr/>
        </p:nvPicPr>
        <p:blipFill>
          <a:blip r:embed="rId2"/>
          <a:stretch>
            <a:fillRect/>
          </a:stretch>
        </p:blipFill>
        <p:spPr>
          <a:xfrm>
            <a:off x="2006" y="1415488"/>
            <a:ext cx="4056647" cy="2643393"/>
          </a:xfrm>
          <a:prstGeom prst="rect">
            <a:avLst/>
          </a:prstGeom>
        </p:spPr>
      </p:pic>
      <p:pic>
        <p:nvPicPr>
          <p:cNvPr id="4" name="Picture 5" descr="Chart, bar chart&#10;&#10;Description automatically generated">
            <a:extLst>
              <a:ext uri="{FF2B5EF4-FFF2-40B4-BE49-F238E27FC236}">
                <a16:creationId xmlns:a16="http://schemas.microsoft.com/office/drawing/2014/main" id="{03F09750-3DDA-43DC-9186-9F241752BCAC}"/>
              </a:ext>
            </a:extLst>
          </p:cNvPr>
          <p:cNvPicPr>
            <a:picLocks noChangeAspect="1"/>
          </p:cNvPicPr>
          <p:nvPr/>
        </p:nvPicPr>
        <p:blipFill>
          <a:blip r:embed="rId3"/>
          <a:stretch>
            <a:fillRect/>
          </a:stretch>
        </p:blipFill>
        <p:spPr>
          <a:xfrm>
            <a:off x="4062663" y="1411039"/>
            <a:ext cx="4056647" cy="2652290"/>
          </a:xfrm>
          <a:prstGeom prst="rect">
            <a:avLst/>
          </a:prstGeom>
        </p:spPr>
      </p:pic>
      <p:pic>
        <p:nvPicPr>
          <p:cNvPr id="6" name="Picture 6" descr="Chart&#10;&#10;Description automatically generated">
            <a:extLst>
              <a:ext uri="{FF2B5EF4-FFF2-40B4-BE49-F238E27FC236}">
                <a16:creationId xmlns:a16="http://schemas.microsoft.com/office/drawing/2014/main" id="{85828229-7E6E-4657-91DF-D0CC300379CC}"/>
              </a:ext>
            </a:extLst>
          </p:cNvPr>
          <p:cNvPicPr>
            <a:picLocks noChangeAspect="1"/>
          </p:cNvPicPr>
          <p:nvPr/>
        </p:nvPicPr>
        <p:blipFill>
          <a:blip r:embed="rId4"/>
          <a:stretch>
            <a:fillRect/>
          </a:stretch>
        </p:blipFill>
        <p:spPr>
          <a:xfrm>
            <a:off x="8113295" y="1420372"/>
            <a:ext cx="4016541" cy="2653675"/>
          </a:xfrm>
          <a:prstGeom prst="rect">
            <a:avLst/>
          </a:prstGeom>
        </p:spPr>
      </p:pic>
      <p:pic>
        <p:nvPicPr>
          <p:cNvPr id="7" name="Picture 7" descr="Table&#10;&#10;Description automatically generated">
            <a:extLst>
              <a:ext uri="{FF2B5EF4-FFF2-40B4-BE49-F238E27FC236}">
                <a16:creationId xmlns:a16="http://schemas.microsoft.com/office/drawing/2014/main" id="{9A0F61E8-29C1-4947-B09F-A4D17972AF41}"/>
              </a:ext>
            </a:extLst>
          </p:cNvPr>
          <p:cNvPicPr>
            <a:picLocks noChangeAspect="1"/>
          </p:cNvPicPr>
          <p:nvPr/>
        </p:nvPicPr>
        <p:blipFill>
          <a:blip r:embed="rId5"/>
          <a:stretch>
            <a:fillRect/>
          </a:stretch>
        </p:blipFill>
        <p:spPr>
          <a:xfrm>
            <a:off x="5827295" y="4199829"/>
            <a:ext cx="4016542" cy="2659368"/>
          </a:xfrm>
          <a:prstGeom prst="rect">
            <a:avLst/>
          </a:prstGeom>
        </p:spPr>
      </p:pic>
      <p:pic>
        <p:nvPicPr>
          <p:cNvPr id="8" name="Picture 8" descr="Chart, bar chart&#10;&#10;Description automatically generated">
            <a:extLst>
              <a:ext uri="{FF2B5EF4-FFF2-40B4-BE49-F238E27FC236}">
                <a16:creationId xmlns:a16="http://schemas.microsoft.com/office/drawing/2014/main" id="{F5AAA4FE-0ECF-4235-9E8D-5CEE0BD84804}"/>
              </a:ext>
            </a:extLst>
          </p:cNvPr>
          <p:cNvPicPr>
            <a:picLocks noChangeAspect="1"/>
          </p:cNvPicPr>
          <p:nvPr/>
        </p:nvPicPr>
        <p:blipFill>
          <a:blip r:embed="rId6"/>
          <a:stretch>
            <a:fillRect/>
          </a:stretch>
        </p:blipFill>
        <p:spPr>
          <a:xfrm>
            <a:off x="1576137" y="4058030"/>
            <a:ext cx="4247147" cy="2802596"/>
          </a:xfrm>
          <a:prstGeom prst="rect">
            <a:avLst/>
          </a:prstGeom>
        </p:spPr>
      </p:pic>
    </p:spTree>
    <p:extLst>
      <p:ext uri="{BB962C8B-B14F-4D97-AF65-F5344CB8AC3E}">
        <p14:creationId xmlns:p14="http://schemas.microsoft.com/office/powerpoint/2010/main" val="3761755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Top 20 Death/Injury to Incident Ratios</a:t>
            </a:r>
            <a:endParaRPr lang="en-US"/>
          </a:p>
        </p:txBody>
      </p:sp>
      <p:sp>
        <p:nvSpPr>
          <p:cNvPr id="5" name="TextBox 4">
            <a:extLst>
              <a:ext uri="{FF2B5EF4-FFF2-40B4-BE49-F238E27FC236}">
                <a16:creationId xmlns:a16="http://schemas.microsoft.com/office/drawing/2014/main" id="{335A2AED-6486-4D4F-BA5A-5606E5C1323A}"/>
              </a:ext>
            </a:extLst>
          </p:cNvPr>
          <p:cNvSpPr txBox="1"/>
          <p:nvPr/>
        </p:nvSpPr>
        <p:spPr>
          <a:xfrm>
            <a:off x="716845" y="829733"/>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rgbClr val="28467A"/>
                </a:solidFill>
                <a:latin typeface="Garamond"/>
                <a:cs typeface="Calibri"/>
              </a:rPr>
              <a:t>AP 12</a:t>
            </a:r>
          </a:p>
        </p:txBody>
      </p:sp>
      <p:pic>
        <p:nvPicPr>
          <p:cNvPr id="2" name="Picture 5" descr="Chart&#10;&#10;Description automatically generated">
            <a:extLst>
              <a:ext uri="{FF2B5EF4-FFF2-40B4-BE49-F238E27FC236}">
                <a16:creationId xmlns:a16="http://schemas.microsoft.com/office/drawing/2014/main" id="{00E71D79-CC51-4CB5-B1A8-BD4421FC292A}"/>
              </a:ext>
            </a:extLst>
          </p:cNvPr>
          <p:cNvPicPr>
            <a:picLocks noChangeAspect="1"/>
          </p:cNvPicPr>
          <p:nvPr/>
        </p:nvPicPr>
        <p:blipFill>
          <a:blip r:embed="rId2"/>
          <a:stretch>
            <a:fillRect/>
          </a:stretch>
        </p:blipFill>
        <p:spPr>
          <a:xfrm>
            <a:off x="2006" y="1412867"/>
            <a:ext cx="4016541" cy="2658660"/>
          </a:xfrm>
          <a:prstGeom prst="rect">
            <a:avLst/>
          </a:prstGeom>
        </p:spPr>
      </p:pic>
      <p:pic>
        <p:nvPicPr>
          <p:cNvPr id="6" name="Picture 7" descr="Chart, bar chart&#10;&#10;Description automatically generated">
            <a:extLst>
              <a:ext uri="{FF2B5EF4-FFF2-40B4-BE49-F238E27FC236}">
                <a16:creationId xmlns:a16="http://schemas.microsoft.com/office/drawing/2014/main" id="{ED3E945B-87A3-4EB5-9C61-2672606D90B5}"/>
              </a:ext>
            </a:extLst>
          </p:cNvPr>
          <p:cNvPicPr>
            <a:picLocks noChangeAspect="1"/>
          </p:cNvPicPr>
          <p:nvPr/>
        </p:nvPicPr>
        <p:blipFill>
          <a:blip r:embed="rId3"/>
          <a:stretch>
            <a:fillRect/>
          </a:stretch>
        </p:blipFill>
        <p:spPr>
          <a:xfrm>
            <a:off x="4022558" y="1414903"/>
            <a:ext cx="4016542" cy="2604456"/>
          </a:xfrm>
          <a:prstGeom prst="rect">
            <a:avLst/>
          </a:prstGeom>
        </p:spPr>
      </p:pic>
      <p:pic>
        <p:nvPicPr>
          <p:cNvPr id="8" name="Picture 9" descr="Chart, bar chart&#10;&#10;Description automatically generated">
            <a:extLst>
              <a:ext uri="{FF2B5EF4-FFF2-40B4-BE49-F238E27FC236}">
                <a16:creationId xmlns:a16="http://schemas.microsoft.com/office/drawing/2014/main" id="{F6F4EC78-A7E8-480F-B6B3-C28717FFB5CB}"/>
              </a:ext>
            </a:extLst>
          </p:cNvPr>
          <p:cNvPicPr>
            <a:picLocks noChangeAspect="1"/>
          </p:cNvPicPr>
          <p:nvPr/>
        </p:nvPicPr>
        <p:blipFill>
          <a:blip r:embed="rId4"/>
          <a:stretch>
            <a:fillRect/>
          </a:stretch>
        </p:blipFill>
        <p:spPr>
          <a:xfrm>
            <a:off x="8053137" y="1410673"/>
            <a:ext cx="4126831" cy="2663050"/>
          </a:xfrm>
          <a:prstGeom prst="rect">
            <a:avLst/>
          </a:prstGeom>
        </p:spPr>
      </p:pic>
      <p:pic>
        <p:nvPicPr>
          <p:cNvPr id="10" name="Picture 10" descr="Chart, bar chart&#10;&#10;Description automatically generated">
            <a:extLst>
              <a:ext uri="{FF2B5EF4-FFF2-40B4-BE49-F238E27FC236}">
                <a16:creationId xmlns:a16="http://schemas.microsoft.com/office/drawing/2014/main" id="{0A8599CB-43C6-4BD7-8BDF-C86420CF0A05}"/>
              </a:ext>
            </a:extLst>
          </p:cNvPr>
          <p:cNvPicPr>
            <a:picLocks noChangeAspect="1"/>
          </p:cNvPicPr>
          <p:nvPr/>
        </p:nvPicPr>
        <p:blipFill>
          <a:blip r:embed="rId5"/>
          <a:stretch>
            <a:fillRect/>
          </a:stretch>
        </p:blipFill>
        <p:spPr>
          <a:xfrm>
            <a:off x="1756611" y="4064851"/>
            <a:ext cx="4327357" cy="2788956"/>
          </a:xfrm>
          <a:prstGeom prst="rect">
            <a:avLst/>
          </a:prstGeom>
        </p:spPr>
      </p:pic>
      <p:pic>
        <p:nvPicPr>
          <p:cNvPr id="11" name="Picture 12" descr="Chart, bar chart&#10;&#10;Description automatically generated">
            <a:extLst>
              <a:ext uri="{FF2B5EF4-FFF2-40B4-BE49-F238E27FC236}">
                <a16:creationId xmlns:a16="http://schemas.microsoft.com/office/drawing/2014/main" id="{3C4F15F6-5871-4C82-A18A-1D3FBE260553}"/>
              </a:ext>
            </a:extLst>
          </p:cNvPr>
          <p:cNvPicPr>
            <a:picLocks noChangeAspect="1"/>
          </p:cNvPicPr>
          <p:nvPr/>
        </p:nvPicPr>
        <p:blipFill>
          <a:blip r:embed="rId6"/>
          <a:stretch>
            <a:fillRect/>
          </a:stretch>
        </p:blipFill>
        <p:spPr>
          <a:xfrm>
            <a:off x="6087979" y="4061002"/>
            <a:ext cx="4217068" cy="2796651"/>
          </a:xfrm>
          <a:prstGeom prst="rect">
            <a:avLst/>
          </a:prstGeom>
        </p:spPr>
      </p:pic>
    </p:spTree>
    <p:extLst>
      <p:ext uri="{BB962C8B-B14F-4D97-AF65-F5344CB8AC3E}">
        <p14:creationId xmlns:p14="http://schemas.microsoft.com/office/powerpoint/2010/main" val="228982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86117A-0EA1-484B-B12C-C8564B73732A}"/>
              </a:ext>
            </a:extLst>
          </p:cNvPr>
          <p:cNvSpPr txBox="1">
            <a:spLocks/>
          </p:cNvSpPr>
          <p:nvPr/>
        </p:nvSpPr>
        <p:spPr>
          <a:xfrm>
            <a:off x="5406190" y="381033"/>
            <a:ext cx="6038014"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Our Process</a:t>
            </a:r>
          </a:p>
        </p:txBody>
      </p:sp>
      <p:sp>
        <p:nvSpPr>
          <p:cNvPr id="4" name="TextBox 3">
            <a:extLst>
              <a:ext uri="{FF2B5EF4-FFF2-40B4-BE49-F238E27FC236}">
                <a16:creationId xmlns:a16="http://schemas.microsoft.com/office/drawing/2014/main" id="{240679CE-76E6-40D9-AAB6-3ED43DDCFF63}"/>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04</a:t>
            </a:r>
            <a:endParaRPr lang="en-US" sz="3200" dirty="0">
              <a:solidFill>
                <a:srgbClr val="28467A"/>
              </a:solidFill>
              <a:ea typeface="+mn-lt"/>
              <a:cs typeface="+mn-lt"/>
            </a:endParaRPr>
          </a:p>
        </p:txBody>
      </p:sp>
      <p:graphicFrame>
        <p:nvGraphicFramePr>
          <p:cNvPr id="3" name="Diagram 4">
            <a:extLst>
              <a:ext uri="{FF2B5EF4-FFF2-40B4-BE49-F238E27FC236}">
                <a16:creationId xmlns:a16="http://schemas.microsoft.com/office/drawing/2014/main" id="{F10EC068-93AD-45BD-A20D-70822FE70BD7}"/>
              </a:ext>
            </a:extLst>
          </p:cNvPr>
          <p:cNvGraphicFramePr/>
          <p:nvPr>
            <p:extLst>
              <p:ext uri="{D42A27DB-BD31-4B8C-83A1-F6EECF244321}">
                <p14:modId xmlns:p14="http://schemas.microsoft.com/office/powerpoint/2010/main" val="1300051249"/>
              </p:ext>
            </p:extLst>
          </p:nvPr>
        </p:nvGraphicFramePr>
        <p:xfrm>
          <a:off x="381595" y="1300192"/>
          <a:ext cx="11650113" cy="5556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5184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786117A-0EA1-484B-B12C-C8564B73732A}"/>
              </a:ext>
            </a:extLst>
          </p:cNvPr>
          <p:cNvSpPr txBox="1">
            <a:spLocks/>
          </p:cNvSpPr>
          <p:nvPr/>
        </p:nvSpPr>
        <p:spPr>
          <a:xfrm>
            <a:off x="5406190" y="381033"/>
            <a:ext cx="6038014"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Final Cleaned Dataset</a:t>
            </a:r>
            <a:endParaRPr lang="en-US"/>
          </a:p>
        </p:txBody>
      </p:sp>
      <p:sp>
        <p:nvSpPr>
          <p:cNvPr id="4" name="TextBox 3">
            <a:extLst>
              <a:ext uri="{FF2B5EF4-FFF2-40B4-BE49-F238E27FC236}">
                <a16:creationId xmlns:a16="http://schemas.microsoft.com/office/drawing/2014/main" id="{5FF6E19E-035A-498C-AFB3-13EE57E64BF5}"/>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05</a:t>
            </a:r>
            <a:endParaRPr lang="en-US" sz="3200" dirty="0">
              <a:solidFill>
                <a:srgbClr val="28467A"/>
              </a:solidFill>
              <a:latin typeface="Calibri"/>
              <a:cs typeface="Calibri"/>
            </a:endParaRPr>
          </a:p>
        </p:txBody>
      </p:sp>
      <p:pic>
        <p:nvPicPr>
          <p:cNvPr id="3" name="Picture 4" descr="Table&#10;&#10;Description automatically generated">
            <a:extLst>
              <a:ext uri="{FF2B5EF4-FFF2-40B4-BE49-F238E27FC236}">
                <a16:creationId xmlns:a16="http://schemas.microsoft.com/office/drawing/2014/main" id="{82B17FAA-1712-45ED-8BF2-3BDF757E52D2}"/>
              </a:ext>
            </a:extLst>
          </p:cNvPr>
          <p:cNvPicPr>
            <a:picLocks noChangeAspect="1"/>
          </p:cNvPicPr>
          <p:nvPr/>
        </p:nvPicPr>
        <p:blipFill>
          <a:blip r:embed="rId2"/>
          <a:stretch>
            <a:fillRect/>
          </a:stretch>
        </p:blipFill>
        <p:spPr>
          <a:xfrm>
            <a:off x="3364624" y="2299421"/>
            <a:ext cx="8412216" cy="3218224"/>
          </a:xfrm>
          <a:prstGeom prst="rect">
            <a:avLst/>
          </a:prstGeom>
        </p:spPr>
      </p:pic>
      <p:sp>
        <p:nvSpPr>
          <p:cNvPr id="6" name="Content Placeholder 2">
            <a:extLst>
              <a:ext uri="{FF2B5EF4-FFF2-40B4-BE49-F238E27FC236}">
                <a16:creationId xmlns:a16="http://schemas.microsoft.com/office/drawing/2014/main" id="{3B809CBD-C385-4B0C-A397-EB6F363502FB}"/>
              </a:ext>
            </a:extLst>
          </p:cNvPr>
          <p:cNvSpPr txBox="1">
            <a:spLocks/>
          </p:cNvSpPr>
          <p:nvPr/>
        </p:nvSpPr>
        <p:spPr>
          <a:xfrm>
            <a:off x="162228" y="2485809"/>
            <a:ext cx="2885296" cy="32041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solidFill>
                  <a:srgbClr val="28467A"/>
                </a:solidFill>
                <a:latin typeface="Garamond"/>
                <a:cs typeface="Calibri"/>
              </a:rPr>
              <a:t>Out of our 443,045 data point entries, we started off with </a:t>
            </a:r>
            <a:r>
              <a:rPr lang="en-US" sz="1800" b="1">
                <a:solidFill>
                  <a:srgbClr val="28467A"/>
                </a:solidFill>
                <a:latin typeface="Garamond"/>
                <a:cs typeface="Calibri"/>
              </a:rPr>
              <a:t>156,791 NA values </a:t>
            </a:r>
            <a:r>
              <a:rPr lang="en-US" sz="1800">
                <a:solidFill>
                  <a:srgbClr val="28467A"/>
                </a:solidFill>
                <a:latin typeface="Garamond"/>
                <a:cs typeface="Calibri"/>
              </a:rPr>
              <a:t>for Borough. </a:t>
            </a:r>
            <a:endParaRPr lang="en-US">
              <a:solidFill>
                <a:srgbClr val="000000"/>
              </a:solidFill>
              <a:latin typeface="Calibri" panose="020F0502020204030204"/>
              <a:cs typeface="Calibri"/>
            </a:endParaRPr>
          </a:p>
          <a:p>
            <a:pPr marL="285750" indent="-285750"/>
            <a:r>
              <a:rPr lang="en-US" sz="1800">
                <a:solidFill>
                  <a:srgbClr val="28467A"/>
                </a:solidFill>
                <a:latin typeface="Garamond"/>
                <a:cs typeface="Calibri"/>
              </a:rPr>
              <a:t>With our code, we were able to use the min max of longitude and latitude to fill in these NA values.</a:t>
            </a:r>
            <a:endParaRPr lang="en-US">
              <a:cs typeface="Calibri"/>
            </a:endParaRPr>
          </a:p>
          <a:p>
            <a:pPr marL="285750" indent="-285750"/>
            <a:r>
              <a:rPr lang="en-US" sz="1800">
                <a:solidFill>
                  <a:srgbClr val="28467A"/>
                </a:solidFill>
                <a:latin typeface="Garamond"/>
                <a:cs typeface="Calibri"/>
              </a:rPr>
              <a:t>Ultimately, we filled in </a:t>
            </a:r>
            <a:r>
              <a:rPr lang="en-US" sz="1800" b="1">
                <a:solidFill>
                  <a:srgbClr val="28467A"/>
                </a:solidFill>
                <a:latin typeface="Garamond"/>
                <a:cs typeface="Calibri"/>
              </a:rPr>
              <a:t>132,516 NA values</a:t>
            </a:r>
            <a:r>
              <a:rPr lang="en-US" sz="1800">
                <a:solidFill>
                  <a:srgbClr val="28467A"/>
                </a:solidFill>
                <a:latin typeface="Garamond"/>
                <a:cs typeface="Calibri"/>
              </a:rPr>
              <a:t> for the Borough Column. </a:t>
            </a:r>
          </a:p>
          <a:p>
            <a:pPr marL="0" indent="0">
              <a:buNone/>
            </a:pPr>
            <a:endParaRPr lang="en-US" sz="1800">
              <a:solidFill>
                <a:srgbClr val="28467A"/>
              </a:solidFill>
              <a:latin typeface="Garamond"/>
              <a:cs typeface="Calibri"/>
            </a:endParaRPr>
          </a:p>
          <a:p>
            <a:pPr>
              <a:buFont typeface="Arial" panose="020B0604020202020204" pitchFamily="34" charset="0"/>
              <a:buChar char="•"/>
            </a:pPr>
            <a:endParaRPr lang="en-US" sz="1800">
              <a:solidFill>
                <a:srgbClr val="28467A"/>
              </a:solidFill>
              <a:latin typeface="Garamond"/>
              <a:cs typeface="Calibri"/>
            </a:endParaRPr>
          </a:p>
          <a:p>
            <a:pPr marL="0" indent="0">
              <a:buNone/>
            </a:pPr>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4554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64E3-D886-4292-B346-351536915766}"/>
              </a:ext>
            </a:extLst>
          </p:cNvPr>
          <p:cNvSpPr>
            <a:spLocks noGrp="1"/>
          </p:cNvSpPr>
          <p:nvPr>
            <p:ph type="title"/>
          </p:nvPr>
        </p:nvSpPr>
        <p:spPr>
          <a:xfrm>
            <a:off x="5406190" y="381033"/>
            <a:ext cx="6038014" cy="1036525"/>
          </a:xfrm>
        </p:spPr>
        <p:txBody>
          <a:bodyPr vert="horz" lIns="91440" tIns="45720" rIns="91440" bIns="45720" rtlCol="0" anchor="b">
            <a:normAutofit/>
          </a:bodyPr>
          <a:lstStyle/>
          <a:p>
            <a:pPr algn="r"/>
            <a:r>
              <a:rPr lang="en-US" sz="3200">
                <a:solidFill>
                  <a:srgbClr val="000000"/>
                </a:solidFill>
                <a:latin typeface="Garamond"/>
                <a:cs typeface="Calibri Light"/>
              </a:rPr>
              <a:t> </a:t>
            </a:r>
            <a:r>
              <a:rPr lang="en-US" sz="3200">
                <a:solidFill>
                  <a:srgbClr val="28467A"/>
                </a:solidFill>
                <a:latin typeface="Garamond"/>
                <a:cs typeface="Calibri Light"/>
              </a:rPr>
              <a:t>Data Exploration: Total Incidents</a:t>
            </a:r>
          </a:p>
        </p:txBody>
      </p:sp>
      <p:sp>
        <p:nvSpPr>
          <p:cNvPr id="4" name="Rectangle 3">
            <a:extLst>
              <a:ext uri="{FF2B5EF4-FFF2-40B4-BE49-F238E27FC236}">
                <a16:creationId xmlns:a16="http://schemas.microsoft.com/office/drawing/2014/main" id="{FCC1E2FE-E207-448C-A26D-A990644E1E81}"/>
              </a:ext>
            </a:extLst>
          </p:cNvPr>
          <p:cNvSpPr/>
          <p:nvPr/>
        </p:nvSpPr>
        <p:spPr>
          <a:xfrm>
            <a:off x="0" y="2418820"/>
            <a:ext cx="12206908" cy="4436357"/>
          </a:xfrm>
          <a:prstGeom prst="rect">
            <a:avLst/>
          </a:prstGeom>
          <a:solidFill>
            <a:srgbClr val="6291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E4635B6-828A-405D-B775-DEC6ADB998A7}"/>
              </a:ext>
            </a:extLst>
          </p:cNvPr>
          <p:cNvSpPr txBox="1"/>
          <p:nvPr/>
        </p:nvSpPr>
        <p:spPr>
          <a:xfrm>
            <a:off x="802994" y="2793042"/>
            <a:ext cx="1072444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FFFFFF"/>
                </a:solidFill>
                <a:latin typeface="Garamond"/>
                <a:cs typeface="Calibri"/>
              </a:rPr>
              <a:t>We decided to start by looking at Total Incidents, a broad examination of incidents that include Motorists, Cyclists and Pedestrians.  </a:t>
            </a:r>
          </a:p>
          <a:p>
            <a:endParaRPr lang="en-US" sz="2800">
              <a:solidFill>
                <a:srgbClr val="FFFFFF"/>
              </a:solidFill>
              <a:latin typeface="Garamond"/>
              <a:cs typeface="Calibri"/>
            </a:endParaRPr>
          </a:p>
          <a:p>
            <a:r>
              <a:rPr lang="en-US" sz="2800">
                <a:solidFill>
                  <a:srgbClr val="FFFFFF"/>
                </a:solidFill>
                <a:latin typeface="Garamond"/>
                <a:cs typeface="Calibri"/>
              </a:rPr>
              <a:t>What we are looking for:</a:t>
            </a:r>
          </a:p>
          <a:p>
            <a:pPr marL="914400" lvl="1" indent="-457200">
              <a:buFont typeface="Arial"/>
              <a:buChar char="•"/>
            </a:pPr>
            <a:r>
              <a:rPr lang="en-US" sz="2800">
                <a:solidFill>
                  <a:srgbClr val="FFFFFF"/>
                </a:solidFill>
                <a:latin typeface="Garamond"/>
                <a:cs typeface="Calibri"/>
              </a:rPr>
              <a:t>Trend of total incidents from 2018 to 2019</a:t>
            </a:r>
          </a:p>
          <a:p>
            <a:pPr marL="914400" lvl="1" indent="-457200">
              <a:buFont typeface="Arial"/>
              <a:buChar char="•"/>
            </a:pPr>
            <a:r>
              <a:rPr lang="en-US" sz="2800">
                <a:solidFill>
                  <a:srgbClr val="FFFFFF"/>
                </a:solidFill>
                <a:latin typeface="Garamond"/>
                <a:cs typeface="Calibri"/>
              </a:rPr>
              <a:t>How Total incidents compare each Month? </a:t>
            </a:r>
            <a:endParaRPr lang="en-US">
              <a:solidFill>
                <a:srgbClr val="000000"/>
              </a:solidFill>
              <a:latin typeface="Calibri" panose="020F0502020204030204"/>
              <a:cs typeface="Calibri"/>
            </a:endParaRPr>
          </a:p>
          <a:p>
            <a:pPr marL="914400" lvl="1" indent="-457200">
              <a:buFont typeface="Arial"/>
              <a:buChar char="•"/>
            </a:pPr>
            <a:r>
              <a:rPr lang="en-US" sz="2800">
                <a:solidFill>
                  <a:srgbClr val="FFFFFF"/>
                </a:solidFill>
                <a:latin typeface="Garamond"/>
                <a:cs typeface="Calibri"/>
              </a:rPr>
              <a:t>How Total incidents compare each Day of the Week?</a:t>
            </a:r>
          </a:p>
          <a:p>
            <a:pPr marL="914400" lvl="1" indent="-457200">
              <a:buFont typeface="Arial"/>
              <a:buChar char="•"/>
            </a:pPr>
            <a:r>
              <a:rPr lang="en-US" sz="2800">
                <a:solidFill>
                  <a:srgbClr val="FFFFFF"/>
                </a:solidFill>
                <a:latin typeface="Garamond"/>
                <a:cs typeface="Calibri"/>
              </a:rPr>
              <a:t>Which hours of the day have the most incidents?</a:t>
            </a:r>
          </a:p>
        </p:txBody>
      </p:sp>
      <p:sp>
        <p:nvSpPr>
          <p:cNvPr id="7" name="TextBox 6">
            <a:extLst>
              <a:ext uri="{FF2B5EF4-FFF2-40B4-BE49-F238E27FC236}">
                <a16:creationId xmlns:a16="http://schemas.microsoft.com/office/drawing/2014/main" id="{B163FECB-BB99-41E3-8EA4-36F975F5AD8B}"/>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06</a:t>
            </a:r>
          </a:p>
        </p:txBody>
      </p:sp>
    </p:spTree>
    <p:extLst>
      <p:ext uri="{BB962C8B-B14F-4D97-AF65-F5344CB8AC3E}">
        <p14:creationId xmlns:p14="http://schemas.microsoft.com/office/powerpoint/2010/main" val="256503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Trend of Total Incidents per Year</a:t>
            </a:r>
            <a:endParaRPr lang="en-US"/>
          </a:p>
        </p:txBody>
      </p:sp>
      <p:pic>
        <p:nvPicPr>
          <p:cNvPr id="4" name="Picture 3">
            <a:extLst>
              <a:ext uri="{FF2B5EF4-FFF2-40B4-BE49-F238E27FC236}">
                <a16:creationId xmlns:a16="http://schemas.microsoft.com/office/drawing/2014/main" id="{1404D7EC-7C36-493D-8EFC-631A50D68E63}"/>
              </a:ext>
            </a:extLst>
          </p:cNvPr>
          <p:cNvPicPr>
            <a:picLocks noChangeAspect="1"/>
          </p:cNvPicPr>
          <p:nvPr/>
        </p:nvPicPr>
        <p:blipFill>
          <a:blip r:embed="rId2"/>
          <a:stretch>
            <a:fillRect/>
          </a:stretch>
        </p:blipFill>
        <p:spPr>
          <a:xfrm>
            <a:off x="237685" y="3276622"/>
            <a:ext cx="5769204" cy="3301768"/>
          </a:xfrm>
          <a:prstGeom prst="rect">
            <a:avLst/>
          </a:prstGeom>
        </p:spPr>
      </p:pic>
      <p:pic>
        <p:nvPicPr>
          <p:cNvPr id="7" name="Picture 6">
            <a:extLst>
              <a:ext uri="{FF2B5EF4-FFF2-40B4-BE49-F238E27FC236}">
                <a16:creationId xmlns:a16="http://schemas.microsoft.com/office/drawing/2014/main" id="{2B6B48A5-6EB0-40C4-A028-9BC7ADE239AD}"/>
              </a:ext>
            </a:extLst>
          </p:cNvPr>
          <p:cNvPicPr>
            <a:picLocks noChangeAspect="1"/>
          </p:cNvPicPr>
          <p:nvPr/>
        </p:nvPicPr>
        <p:blipFill>
          <a:blip r:embed="rId3"/>
          <a:stretch>
            <a:fillRect/>
          </a:stretch>
        </p:blipFill>
        <p:spPr>
          <a:xfrm>
            <a:off x="6115234" y="3276622"/>
            <a:ext cx="5769204" cy="3284914"/>
          </a:xfrm>
          <a:prstGeom prst="rect">
            <a:avLst/>
          </a:prstGeom>
        </p:spPr>
      </p:pic>
      <p:sp>
        <p:nvSpPr>
          <p:cNvPr id="2" name="Content Placeholder 2">
            <a:extLst>
              <a:ext uri="{FF2B5EF4-FFF2-40B4-BE49-F238E27FC236}">
                <a16:creationId xmlns:a16="http://schemas.microsoft.com/office/drawing/2014/main" id="{75615BE4-4634-4BA1-B19F-87C1556D4C69}"/>
              </a:ext>
            </a:extLst>
          </p:cNvPr>
          <p:cNvSpPr txBox="1">
            <a:spLocks/>
          </p:cNvSpPr>
          <p:nvPr/>
        </p:nvSpPr>
        <p:spPr>
          <a:xfrm>
            <a:off x="662573" y="1638114"/>
            <a:ext cx="10531571" cy="1415281"/>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dirty="0">
                <a:solidFill>
                  <a:srgbClr val="28467A"/>
                </a:solidFill>
                <a:latin typeface="Garamond"/>
                <a:cs typeface="Calibri"/>
              </a:rPr>
              <a:t>The dataset presents a relative trend of incidents by year. We used </a:t>
            </a:r>
            <a:r>
              <a:rPr lang="en-US" sz="1800" dirty="0" err="1">
                <a:solidFill>
                  <a:srgbClr val="28467A"/>
                </a:solidFill>
                <a:latin typeface="Garamond"/>
                <a:cs typeface="Calibri"/>
              </a:rPr>
              <a:t>lm_smooth</a:t>
            </a:r>
            <a:r>
              <a:rPr lang="en-US" sz="1800" dirty="0">
                <a:solidFill>
                  <a:srgbClr val="28467A"/>
                </a:solidFill>
                <a:latin typeface="Garamond"/>
                <a:cs typeface="Calibri"/>
              </a:rPr>
              <a:t>( ) to show this trend. </a:t>
            </a:r>
            <a:endParaRPr lang="en-US" sz="1800" b="1" dirty="0">
              <a:solidFill>
                <a:srgbClr val="28467A"/>
              </a:solidFill>
              <a:latin typeface="Garamond"/>
              <a:cs typeface="Calibri"/>
            </a:endParaRPr>
          </a:p>
          <a:p>
            <a:pPr marL="285750" indent="-285750"/>
            <a:r>
              <a:rPr lang="en-US" sz="1800" dirty="0">
                <a:solidFill>
                  <a:srgbClr val="28467A"/>
                </a:solidFill>
                <a:latin typeface="Garamond"/>
                <a:cs typeface="Calibri"/>
              </a:rPr>
              <a:t>Each dot represents a day and the total number of incidents that occurred.</a:t>
            </a:r>
            <a:endParaRPr lang="en-US" sz="1800" b="1" dirty="0">
              <a:solidFill>
                <a:srgbClr val="28467A"/>
              </a:solidFill>
              <a:latin typeface="Garamond"/>
              <a:cs typeface="Calibri"/>
            </a:endParaRPr>
          </a:p>
          <a:p>
            <a:pPr marL="285750" indent="-285750"/>
            <a:r>
              <a:rPr lang="en-US" sz="1800" dirty="0">
                <a:solidFill>
                  <a:srgbClr val="28467A"/>
                </a:solidFill>
                <a:latin typeface="Garamond"/>
                <a:cs typeface="Calibri"/>
              </a:rPr>
              <a:t>The number of total incidents peaks between April and July in both 2018 and 2019. </a:t>
            </a:r>
            <a:endParaRPr lang="en-US" sz="1800" b="1" dirty="0">
              <a:solidFill>
                <a:srgbClr val="28467A"/>
              </a:solidFill>
              <a:latin typeface="Garamond"/>
              <a:cs typeface="Calibri"/>
            </a:endParaRPr>
          </a:p>
          <a:p>
            <a:pPr marL="285750" indent="-285750"/>
            <a:r>
              <a:rPr lang="en-US" sz="1800" dirty="0">
                <a:solidFill>
                  <a:srgbClr val="28467A"/>
                </a:solidFill>
                <a:latin typeface="Garamond"/>
                <a:cs typeface="Calibri"/>
              </a:rPr>
              <a:t>The total number of incidents through the year remains consistent between 400 and 800 number of incidents.  </a:t>
            </a:r>
            <a:endParaRPr lang="en-US" sz="1800" b="1" dirty="0">
              <a:solidFill>
                <a:srgbClr val="28467A"/>
              </a:solidFill>
              <a:latin typeface="Garamond"/>
              <a:cs typeface="Calibri" panose="020F0502020204030204"/>
            </a:endParaRPr>
          </a:p>
          <a:p>
            <a:endParaRPr lang="en-US" sz="1800">
              <a:solidFill>
                <a:srgbClr val="28467A"/>
              </a:solidFill>
              <a:latin typeface="Garamond"/>
              <a:cs typeface="Calibri"/>
            </a:endParaRPr>
          </a:p>
          <a:p>
            <a:pPr marL="0" indent="0">
              <a:buFont typeface="Arial" panose="020B0604020202020204" pitchFamily="34" charset="0"/>
              <a:buNone/>
            </a:pPr>
            <a:endParaRPr lang="en-US">
              <a:cs typeface="Calibri"/>
            </a:endParaRPr>
          </a:p>
          <a:p>
            <a:endParaRPr lang="en-US">
              <a:cs typeface="Calibri"/>
            </a:endParaRPr>
          </a:p>
          <a:p>
            <a:endParaRPr lang="en-US">
              <a:cs typeface="Calibri"/>
            </a:endParaRPr>
          </a:p>
        </p:txBody>
      </p:sp>
      <p:sp>
        <p:nvSpPr>
          <p:cNvPr id="21" name="TextBox 20">
            <a:extLst>
              <a:ext uri="{FF2B5EF4-FFF2-40B4-BE49-F238E27FC236}">
                <a16:creationId xmlns:a16="http://schemas.microsoft.com/office/drawing/2014/main" id="{5B76C2C5-CFD3-49CC-8A01-0DDFF42E3606}"/>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07</a:t>
            </a:r>
          </a:p>
        </p:txBody>
      </p:sp>
    </p:spTree>
    <p:extLst>
      <p:ext uri="{BB962C8B-B14F-4D97-AF65-F5344CB8AC3E}">
        <p14:creationId xmlns:p14="http://schemas.microsoft.com/office/powerpoint/2010/main" val="1946738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Total Incidents: Monthly Comparison</a:t>
            </a:r>
          </a:p>
        </p:txBody>
      </p:sp>
      <p:pic>
        <p:nvPicPr>
          <p:cNvPr id="8" name="Picture 7">
            <a:extLst>
              <a:ext uri="{FF2B5EF4-FFF2-40B4-BE49-F238E27FC236}">
                <a16:creationId xmlns:a16="http://schemas.microsoft.com/office/drawing/2014/main" id="{2A999D95-481D-4882-A202-3C5F805F8F27}"/>
              </a:ext>
            </a:extLst>
          </p:cNvPr>
          <p:cNvPicPr>
            <a:picLocks noChangeAspect="1"/>
          </p:cNvPicPr>
          <p:nvPr/>
        </p:nvPicPr>
        <p:blipFill>
          <a:blip r:embed="rId2"/>
          <a:stretch>
            <a:fillRect/>
          </a:stretch>
        </p:blipFill>
        <p:spPr>
          <a:xfrm>
            <a:off x="3650679" y="2003045"/>
            <a:ext cx="8304154" cy="4643882"/>
          </a:xfrm>
          <a:prstGeom prst="rect">
            <a:avLst/>
          </a:prstGeom>
        </p:spPr>
      </p:pic>
      <p:sp>
        <p:nvSpPr>
          <p:cNvPr id="2" name="TextBox 1">
            <a:extLst>
              <a:ext uri="{FF2B5EF4-FFF2-40B4-BE49-F238E27FC236}">
                <a16:creationId xmlns:a16="http://schemas.microsoft.com/office/drawing/2014/main" id="{5D5D34C7-2BB7-46BD-AFDB-D9B00032977C}"/>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08</a:t>
            </a:r>
          </a:p>
        </p:txBody>
      </p:sp>
      <p:sp>
        <p:nvSpPr>
          <p:cNvPr id="4" name="Content Placeholder 2">
            <a:extLst>
              <a:ext uri="{FF2B5EF4-FFF2-40B4-BE49-F238E27FC236}">
                <a16:creationId xmlns:a16="http://schemas.microsoft.com/office/drawing/2014/main" id="{094B3143-C5E9-48A5-8E7E-6E312DFD6898}"/>
              </a:ext>
            </a:extLst>
          </p:cNvPr>
          <p:cNvSpPr txBox="1">
            <a:spLocks/>
          </p:cNvSpPr>
          <p:nvPr/>
        </p:nvSpPr>
        <p:spPr>
          <a:xfrm>
            <a:off x="313395" y="2392490"/>
            <a:ext cx="3091231" cy="41742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solidFill>
                  <a:srgbClr val="28467A"/>
                </a:solidFill>
                <a:latin typeface="Garamond"/>
                <a:cs typeface="Calibri"/>
              </a:rPr>
              <a:t>Plotted days on the x-axis and number of incidents on the y-axis for each month.</a:t>
            </a:r>
          </a:p>
          <a:p>
            <a:pPr marL="285750" indent="-285750"/>
            <a:r>
              <a:rPr lang="en-US" sz="1800">
                <a:solidFill>
                  <a:srgbClr val="28467A"/>
                </a:solidFill>
                <a:latin typeface="Garamond"/>
                <a:cs typeface="Calibri"/>
              </a:rPr>
              <a:t>Across all 12 months, the trend in 2019 follows the trend in 2018.</a:t>
            </a:r>
            <a:endParaRPr lang="en-US"/>
          </a:p>
          <a:p>
            <a:pPr marL="285750" indent="-285750"/>
            <a:r>
              <a:rPr lang="en-US" sz="1800">
                <a:solidFill>
                  <a:srgbClr val="28467A"/>
                </a:solidFill>
                <a:latin typeface="Garamond"/>
                <a:cs typeface="Calibri"/>
              </a:rPr>
              <a:t>Many months follow almost the exact same pattern.</a:t>
            </a:r>
          </a:p>
          <a:p>
            <a:endParaRPr lang="en-US" sz="1800">
              <a:solidFill>
                <a:srgbClr val="28467A"/>
              </a:solidFill>
              <a:latin typeface="Garamond"/>
              <a:cs typeface="Calibri"/>
            </a:endParaRPr>
          </a:p>
          <a:p>
            <a:pPr marL="0" indent="0">
              <a:buFont typeface="Arial" panose="020B0604020202020204" pitchFamily="34" charset="0"/>
              <a:buNone/>
            </a:pPr>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1035838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01DAC8D-1C0A-4A21-8868-CF7AF7227EAA}"/>
              </a:ext>
            </a:extLst>
          </p:cNvPr>
          <p:cNvSpPr txBox="1">
            <a:spLocks/>
          </p:cNvSpPr>
          <p:nvPr/>
        </p:nvSpPr>
        <p:spPr>
          <a:xfrm>
            <a:off x="1680858" y="381033"/>
            <a:ext cx="9763346" cy="10365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200">
                <a:solidFill>
                  <a:srgbClr val="28467A"/>
                </a:solidFill>
                <a:latin typeface="Garamond"/>
                <a:cs typeface="Calibri Light"/>
              </a:rPr>
              <a:t> Total Incidents: Daily Comparison</a:t>
            </a:r>
            <a:endParaRPr lang="en-US"/>
          </a:p>
        </p:txBody>
      </p:sp>
      <p:sp>
        <p:nvSpPr>
          <p:cNvPr id="2" name="TextBox 1">
            <a:extLst>
              <a:ext uri="{FF2B5EF4-FFF2-40B4-BE49-F238E27FC236}">
                <a16:creationId xmlns:a16="http://schemas.microsoft.com/office/drawing/2014/main" id="{5D5D34C7-2BB7-46BD-AFDB-D9B00032977C}"/>
              </a:ext>
            </a:extLst>
          </p:cNvPr>
          <p:cNvSpPr txBox="1"/>
          <p:nvPr/>
        </p:nvSpPr>
        <p:spPr>
          <a:xfrm>
            <a:off x="382308" y="835928"/>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28467A"/>
                </a:solidFill>
                <a:latin typeface="Garamond"/>
                <a:cs typeface="Calibri"/>
              </a:rPr>
              <a:t>9</a:t>
            </a:r>
          </a:p>
        </p:txBody>
      </p:sp>
      <p:pic>
        <p:nvPicPr>
          <p:cNvPr id="4" name="Picture 4">
            <a:extLst>
              <a:ext uri="{FF2B5EF4-FFF2-40B4-BE49-F238E27FC236}">
                <a16:creationId xmlns:a16="http://schemas.microsoft.com/office/drawing/2014/main" id="{5FB81D71-498C-4593-AED6-BCD1704C507D}"/>
              </a:ext>
            </a:extLst>
          </p:cNvPr>
          <p:cNvPicPr>
            <a:picLocks noChangeAspect="1"/>
          </p:cNvPicPr>
          <p:nvPr/>
        </p:nvPicPr>
        <p:blipFill>
          <a:blip r:embed="rId2"/>
          <a:stretch>
            <a:fillRect/>
          </a:stretch>
        </p:blipFill>
        <p:spPr>
          <a:xfrm>
            <a:off x="303486" y="1828170"/>
            <a:ext cx="7801303" cy="4778211"/>
          </a:xfrm>
          <a:prstGeom prst="rect">
            <a:avLst/>
          </a:prstGeom>
        </p:spPr>
      </p:pic>
      <p:sp>
        <p:nvSpPr>
          <p:cNvPr id="6" name="Content Placeholder 2">
            <a:extLst>
              <a:ext uri="{FF2B5EF4-FFF2-40B4-BE49-F238E27FC236}">
                <a16:creationId xmlns:a16="http://schemas.microsoft.com/office/drawing/2014/main" id="{2CD04679-B27D-4B72-B8E1-F49A8FC9FBBE}"/>
              </a:ext>
            </a:extLst>
          </p:cNvPr>
          <p:cNvSpPr txBox="1">
            <a:spLocks/>
          </p:cNvSpPr>
          <p:nvPr/>
        </p:nvSpPr>
        <p:spPr>
          <a:xfrm>
            <a:off x="8440860" y="2183787"/>
            <a:ext cx="3091231" cy="417426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a:solidFill>
                  <a:srgbClr val="28467A"/>
                </a:solidFill>
                <a:latin typeface="Garamond"/>
                <a:cs typeface="Calibri"/>
              </a:rPr>
              <a:t>This chart shows an aggregate of all incidents for each day of the week (2018 and 2019 combined).</a:t>
            </a:r>
            <a:endParaRPr lang="en-US">
              <a:solidFill>
                <a:srgbClr val="000000"/>
              </a:solidFill>
              <a:latin typeface="Calibri" panose="020F0502020204030204"/>
              <a:cs typeface="Calibri"/>
            </a:endParaRPr>
          </a:p>
          <a:p>
            <a:pPr marL="285750" indent="-285750"/>
            <a:r>
              <a:rPr lang="en-US" sz="1800">
                <a:solidFill>
                  <a:srgbClr val="28467A"/>
                </a:solidFill>
                <a:latin typeface="Garamond"/>
                <a:cs typeface="Calibri"/>
              </a:rPr>
              <a:t>You could look at this chart and see which days incidents are most likely to occur.</a:t>
            </a:r>
          </a:p>
          <a:p>
            <a:pPr marL="285750" indent="-285750"/>
            <a:r>
              <a:rPr lang="en-US" sz="1800">
                <a:solidFill>
                  <a:srgbClr val="28467A"/>
                </a:solidFill>
                <a:latin typeface="Garamond"/>
                <a:cs typeface="Calibri"/>
              </a:rPr>
              <a:t>To point out a couple of days, Monday in March and weekends in May have over 3,000 recorded incidents in 2018 and 2019.</a:t>
            </a:r>
          </a:p>
          <a:p>
            <a:pPr marL="285750" indent="-285750"/>
            <a:r>
              <a:rPr lang="en-US" sz="1800">
                <a:solidFill>
                  <a:srgbClr val="28467A"/>
                </a:solidFill>
                <a:latin typeface="Garamond"/>
                <a:cs typeface="Calibri"/>
              </a:rPr>
              <a:t>Most days of the week do not change much from month to month and remain close to the average of about 2,500.</a:t>
            </a:r>
          </a:p>
          <a:p>
            <a:pPr marL="0" indent="0">
              <a:buNone/>
            </a:pPr>
            <a:endParaRPr lang="en-US">
              <a:cs typeface="Calibri"/>
            </a:endParaRPr>
          </a:p>
          <a:p>
            <a:endParaRPr lang="en-US">
              <a:cs typeface="Calibri"/>
            </a:endParaRPr>
          </a:p>
          <a:p>
            <a:endParaRPr lang="en-US">
              <a:cs typeface="Calibri"/>
            </a:endParaRPr>
          </a:p>
        </p:txBody>
      </p:sp>
    </p:spTree>
    <p:extLst>
      <p:ext uri="{BB962C8B-B14F-4D97-AF65-F5344CB8AC3E}">
        <p14:creationId xmlns:p14="http://schemas.microsoft.com/office/powerpoint/2010/main" val="304059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2148</Words>
  <Application>Microsoft Macintosh PowerPoint</Application>
  <PresentationFormat>Widescreen</PresentationFormat>
  <Paragraphs>269</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Garamond</vt:lpstr>
      <vt:lpstr>Times New Roman</vt:lpstr>
      <vt:lpstr>Office Theme</vt:lpstr>
      <vt:lpstr>NYC Motor Vehicle Crashes</vt:lpstr>
      <vt:lpstr>About the Data</vt:lpstr>
      <vt:lpstr>PowerPoint Presentation</vt:lpstr>
      <vt:lpstr>PowerPoint Presentation</vt:lpstr>
      <vt:lpstr>PowerPoint Presentation</vt:lpstr>
      <vt:lpstr> Data Exploration: Total Incidents</vt:lpstr>
      <vt:lpstr>PowerPoint Presentation</vt:lpstr>
      <vt:lpstr>PowerPoint Presentation</vt:lpstr>
      <vt:lpstr>PowerPoint Presentation</vt:lpstr>
      <vt:lpstr>PowerPoint Presentation</vt:lpstr>
      <vt:lpstr> Data Exploration: Total Incidents by Borough</vt:lpstr>
      <vt:lpstr>PowerPoint Presentation</vt:lpstr>
      <vt:lpstr>PowerPoint Presentation</vt:lpstr>
      <vt:lpstr> Data Exploration: Pedestrians vs Cyclist &amp; Motorist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 Linear Regression and SVM</vt:lpstr>
      <vt:lpstr>PowerPoint Presentation</vt:lpstr>
      <vt:lpstr>PowerPoint Presentation</vt:lpstr>
      <vt:lpstr>PowerPoint Presentation</vt:lpstr>
      <vt:lpstr>PowerPoint Presentation</vt:lpstr>
      <vt:lpstr>PowerPoint Presentation</vt:lpstr>
      <vt:lpstr> Final Insights</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Nora Lin</cp:lastModifiedBy>
  <cp:revision>238</cp:revision>
  <dcterms:created xsi:type="dcterms:W3CDTF">2021-11-16T17:41:18Z</dcterms:created>
  <dcterms:modified xsi:type="dcterms:W3CDTF">2022-02-14T19:50:47Z</dcterms:modified>
</cp:coreProperties>
</file>